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15" r:id="rId3"/>
    <p:sldId id="317" r:id="rId4"/>
    <p:sldId id="319" r:id="rId5"/>
    <p:sldId id="320" r:id="rId6"/>
    <p:sldId id="339" r:id="rId7"/>
    <p:sldId id="343" r:id="rId8"/>
    <p:sldId id="322" r:id="rId9"/>
    <p:sldId id="335" r:id="rId10"/>
    <p:sldId id="323" r:id="rId11"/>
    <p:sldId id="341" r:id="rId12"/>
    <p:sldId id="325" r:id="rId13"/>
    <p:sldId id="326" r:id="rId14"/>
    <p:sldId id="327" r:id="rId15"/>
    <p:sldId id="342" r:id="rId16"/>
    <p:sldId id="331" r:id="rId17"/>
    <p:sldId id="332" r:id="rId18"/>
    <p:sldId id="338"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FF"/>
    <a:srgbClr val="3333FF"/>
    <a:srgbClr val="C692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08" autoAdjust="0"/>
    <p:restoredTop sz="84696" autoAdjust="0"/>
  </p:normalViewPr>
  <p:slideViewPr>
    <p:cSldViewPr snapToGrid="0">
      <p:cViewPr varScale="1">
        <p:scale>
          <a:sx n="82" d="100"/>
          <a:sy n="82" d="100"/>
        </p:scale>
        <p:origin x="1384" y="176"/>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7586D-66BA-4C0F-AC0F-6D7AEA61F923}" type="datetimeFigureOut">
              <a:rPr lang="en-US" smtClean="0"/>
              <a:t>2/27/19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78564-6089-4BAF-B34B-C32673C6EEED}" type="slidenum">
              <a:rPr lang="en-US" smtClean="0"/>
              <a:t>‹#›</a:t>
            </a:fld>
            <a:endParaRPr lang="en-US" dirty="0"/>
          </a:p>
        </p:txBody>
      </p:sp>
    </p:spTree>
    <p:extLst>
      <p:ext uri="{BB962C8B-B14F-4D97-AF65-F5344CB8AC3E}">
        <p14:creationId xmlns:p14="http://schemas.microsoft.com/office/powerpoint/2010/main" val="336781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very excited to be here to present our work, … I am Daoyuan Wu, a PhD candidate from … This is a joint work with </a:t>
            </a:r>
            <a:r>
              <a:rPr lang="en-US" dirty="0" err="1"/>
              <a:t>Debin</a:t>
            </a:r>
            <a:r>
              <a:rPr lang="en-US" dirty="0"/>
              <a:t> and Robert from SMU, …</a:t>
            </a:r>
          </a:p>
        </p:txBody>
      </p:sp>
      <p:sp>
        <p:nvSpPr>
          <p:cNvPr id="4" name="Slide Number Placeholder 3"/>
          <p:cNvSpPr>
            <a:spLocks noGrp="1"/>
          </p:cNvSpPr>
          <p:nvPr>
            <p:ph type="sldNum" sz="quarter" idx="10"/>
          </p:nvPr>
        </p:nvSpPr>
        <p:spPr/>
        <p:txBody>
          <a:bodyPr/>
          <a:lstStyle/>
          <a:p>
            <a:fld id="{0CB78564-6089-4BAF-B34B-C32673C6EEED}" type="slidenum">
              <a:rPr lang="en-US" smtClean="0"/>
              <a:t>1</a:t>
            </a:fld>
            <a:endParaRPr lang="en-US"/>
          </a:p>
        </p:txBody>
      </p:sp>
    </p:spTree>
    <p:extLst>
      <p:ext uri="{BB962C8B-B14F-4D97-AF65-F5344CB8AC3E}">
        <p14:creationId xmlns:p14="http://schemas.microsoft.com/office/powerpoint/2010/main" val="283634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78564-6089-4BAF-B34B-C32673C6EEED}" type="slidenum">
              <a:rPr lang="en-US" smtClean="0"/>
              <a:t>10</a:t>
            </a:fld>
            <a:endParaRPr lang="en-US" dirty="0"/>
          </a:p>
        </p:txBody>
      </p:sp>
    </p:spTree>
    <p:extLst>
      <p:ext uri="{BB962C8B-B14F-4D97-AF65-F5344CB8AC3E}">
        <p14:creationId xmlns:p14="http://schemas.microsoft.com/office/powerpoint/2010/main" val="307807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further perform static analysis to </a:t>
            </a:r>
            <a:r>
              <a:rPr lang="en-US" b="1" dirty="0"/>
              <a:t>understand how open ports are actually constructed at the code level and its security implication.</a:t>
            </a:r>
          </a:p>
          <a:p>
            <a:r>
              <a:rPr lang="en-US" dirty="0"/>
              <a:t>Specifically, given a </a:t>
            </a:r>
            <a:r>
              <a:rPr lang="en-US" dirty="0" err="1"/>
              <a:t>ServerSocket</a:t>
            </a:r>
            <a:r>
              <a:rPr lang="en-US" dirty="0"/>
              <a:t> API call, we have two objectives. First, we want to trace the entire hierarchy to determine whether an open port is actually introduced by SDKs. Second, we further perform dataflow analysis to diagnose insecure parameters.</a:t>
            </a:r>
          </a:p>
        </p:txBody>
      </p:sp>
      <p:sp>
        <p:nvSpPr>
          <p:cNvPr id="4" name="Slide Number Placeholder 3"/>
          <p:cNvSpPr>
            <a:spLocks noGrp="1"/>
          </p:cNvSpPr>
          <p:nvPr>
            <p:ph type="sldNum" sz="quarter" idx="5"/>
          </p:nvPr>
        </p:nvSpPr>
        <p:spPr/>
        <p:txBody>
          <a:bodyPr/>
          <a:lstStyle/>
          <a:p>
            <a:fld id="{0CB78564-6089-4BAF-B34B-C32673C6EEED}" type="slidenum">
              <a:rPr lang="en-US" smtClean="0"/>
              <a:t>12</a:t>
            </a:fld>
            <a:endParaRPr lang="en-US" dirty="0"/>
          </a:p>
        </p:txBody>
      </p:sp>
    </p:spTree>
    <p:extLst>
      <p:ext uri="{BB962C8B-B14F-4D97-AF65-F5344CB8AC3E}">
        <p14:creationId xmlns:p14="http://schemas.microsoft.com/office/powerpoint/2010/main" val="234843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this number of TCP open-port apps analyzed, we found that .</a:t>
            </a:r>
          </a:p>
          <a:p>
            <a:r>
              <a:rPr lang="en-US" dirty="0"/>
              <a:t>Totally, we detected 13 open-port SDKs as shown in this table.</a:t>
            </a:r>
          </a:p>
        </p:txBody>
      </p:sp>
      <p:sp>
        <p:nvSpPr>
          <p:cNvPr id="4" name="Slide Number Placeholder 3"/>
          <p:cNvSpPr>
            <a:spLocks noGrp="1"/>
          </p:cNvSpPr>
          <p:nvPr>
            <p:ph type="sldNum" sz="quarter" idx="5"/>
          </p:nvPr>
        </p:nvSpPr>
        <p:spPr/>
        <p:txBody>
          <a:bodyPr/>
          <a:lstStyle/>
          <a:p>
            <a:fld id="{0CB78564-6089-4BAF-B34B-C32673C6EEED}" type="slidenum">
              <a:rPr lang="en-US" smtClean="0"/>
              <a:t>13</a:t>
            </a:fld>
            <a:endParaRPr lang="en-US" dirty="0"/>
          </a:p>
        </p:txBody>
      </p:sp>
    </p:spTree>
    <p:extLst>
      <p:ext uri="{BB962C8B-B14F-4D97-AF65-F5344CB8AC3E}">
        <p14:creationId xmlns:p14="http://schemas.microsoft.com/office/powerpoint/2010/main" val="94155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perform ...</a:t>
            </a:r>
          </a:p>
        </p:txBody>
      </p:sp>
      <p:sp>
        <p:nvSpPr>
          <p:cNvPr id="4" name="Slide Number Placeholder 3"/>
          <p:cNvSpPr>
            <a:spLocks noGrp="1"/>
          </p:cNvSpPr>
          <p:nvPr>
            <p:ph type="sldNum" sz="quarter" idx="5"/>
          </p:nvPr>
        </p:nvSpPr>
        <p:spPr/>
        <p:txBody>
          <a:bodyPr/>
          <a:lstStyle/>
          <a:p>
            <a:fld id="{0CB78564-6089-4BAF-B34B-C32673C6EEED}" type="slidenum">
              <a:rPr lang="en-US" smtClean="0"/>
              <a:t>15</a:t>
            </a:fld>
            <a:endParaRPr lang="en-US" dirty="0"/>
          </a:p>
        </p:txBody>
      </p:sp>
    </p:spTree>
    <p:extLst>
      <p:ext uri="{BB962C8B-B14F-4D97-AF65-F5344CB8AC3E}">
        <p14:creationId xmlns:p14="http://schemas.microsoft.com/office/powerpoint/2010/main" val="353417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already mentioned the first two in the beginning slides. For the third one, it is a new variant of the traditional app crash, which does not rely on application-level data.  For example, we can simply crash … We further develop a new vulnerability pattern called …. In this  that sends a …, </a:t>
            </a:r>
            <a:r>
              <a:rPr lang="en-US" b="1" dirty="0"/>
              <a:t>in order to </a:t>
            </a:r>
            <a:r>
              <a:rPr lang="en-US" dirty="0"/>
              <a:t>maliciously …</a:t>
            </a:r>
          </a:p>
          <a:p>
            <a:r>
              <a:rPr lang="en-US" dirty="0"/>
              <a:t>Furthermore, some open ports … However, such analytic open port in fundamentally insecure because any connecting party can set the correct HTTP referrer to bypass the checking.</a:t>
            </a:r>
          </a:p>
        </p:txBody>
      </p:sp>
      <p:sp>
        <p:nvSpPr>
          <p:cNvPr id="4" name="Slide Number Placeholder 3"/>
          <p:cNvSpPr>
            <a:spLocks noGrp="1"/>
          </p:cNvSpPr>
          <p:nvPr>
            <p:ph type="sldNum" sz="quarter" idx="5"/>
          </p:nvPr>
        </p:nvSpPr>
        <p:spPr/>
        <p:txBody>
          <a:bodyPr/>
          <a:lstStyle/>
          <a:p>
            <a:fld id="{0CB78564-6089-4BAF-B34B-C32673C6EEED}" type="slidenum">
              <a:rPr lang="en-US" smtClean="0"/>
              <a:t>16</a:t>
            </a:fld>
            <a:endParaRPr lang="en-US" dirty="0"/>
          </a:p>
        </p:txBody>
      </p:sp>
    </p:spTree>
    <p:extLst>
      <p:ext uri="{BB962C8B-B14F-4D97-AF65-F5344CB8AC3E}">
        <p14:creationId xmlns:p14="http://schemas.microsoft.com/office/powerpoint/2010/main" val="422324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individual vulnerabilities, </a:t>
            </a:r>
            <a:r>
              <a:rPr lang="en-US" b="1" dirty="0"/>
              <a:t>we further demonstrated the effectiveness of a general denial-of-service attack against mobile open ports</a:t>
            </a:r>
            <a:r>
              <a:rPr lang="en-US" dirty="0"/>
              <a:t>.</a:t>
            </a:r>
          </a:p>
          <a:p>
            <a:r>
              <a:rPr lang="en-US" dirty="0"/>
              <a:t>You can see here </a:t>
            </a:r>
            <a:r>
              <a:rPr lang="en-US" b="1" dirty="0"/>
              <a:t>after </a:t>
            </a:r>
            <a:r>
              <a:rPr lang="en-US" b="1" dirty="0" err="1"/>
              <a:t>DoS</a:t>
            </a:r>
            <a:r>
              <a:rPr lang="en-US" b="1" dirty="0"/>
              <a:t> attack is launched</a:t>
            </a:r>
            <a:r>
              <a:rPr lang="en-US" dirty="0"/>
              <a:t>, the throughput of WeChat’s voice call, </a:t>
            </a:r>
            <a:r>
              <a:rPr lang="en-US" dirty="0" err="1"/>
              <a:t>Youtube’s</a:t>
            </a:r>
            <a:r>
              <a:rPr lang="en-US" dirty="0"/>
              <a:t>  drops significantly.</a:t>
            </a:r>
          </a:p>
        </p:txBody>
      </p:sp>
      <p:sp>
        <p:nvSpPr>
          <p:cNvPr id="4" name="Slide Number Placeholder 3"/>
          <p:cNvSpPr>
            <a:spLocks noGrp="1"/>
          </p:cNvSpPr>
          <p:nvPr>
            <p:ph type="sldNum" sz="quarter" idx="5"/>
          </p:nvPr>
        </p:nvSpPr>
        <p:spPr/>
        <p:txBody>
          <a:bodyPr/>
          <a:lstStyle/>
          <a:p>
            <a:fld id="{0CB78564-6089-4BAF-B34B-C32673C6EEED}" type="slidenum">
              <a:rPr lang="en-US" smtClean="0"/>
              <a:t>17</a:t>
            </a:fld>
            <a:endParaRPr lang="en-US" dirty="0"/>
          </a:p>
        </p:txBody>
      </p:sp>
    </p:spTree>
    <p:extLst>
      <p:ext uri="{BB962C8B-B14F-4D97-AF65-F5344CB8AC3E}">
        <p14:creationId xmlns:p14="http://schemas.microsoft.com/office/powerpoint/2010/main" val="305591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order to launch remote open-port attacks </a:t>
            </a:r>
            <a:r>
              <a:rPr lang="en-US" dirty="0"/>
              <a:t>for the previous vulnerabilities and denial-of-service, a victim device must be … either in or even from ..</a:t>
            </a:r>
          </a:p>
          <a:p>
            <a:r>
              <a:rPr lang="en-US" dirty="0"/>
              <a:t>We therefore further leverage </a:t>
            </a:r>
            <a:r>
              <a:rPr lang="en-US" dirty="0" err="1"/>
              <a:t>NetMon</a:t>
            </a:r>
            <a:r>
              <a:rPr lang="en-US" dirty="0"/>
              <a:t> </a:t>
            </a:r>
            <a:r>
              <a:rPr lang="en-US" b="1" dirty="0"/>
              <a:t>to test whether a device can connect to another in real user networks using Ping, TCP and UDP packets</a:t>
            </a:r>
            <a:r>
              <a:rPr lang="en-US" dirty="0"/>
              <a:t>.</a:t>
            </a:r>
          </a:p>
          <a:p>
            <a:r>
              <a:rPr lang="en-US" b="1" dirty="0"/>
              <a:t>Totally we collected </a:t>
            </a:r>
            <a:r>
              <a:rPr lang="en-US" dirty="0"/>
              <a:t>… from over </a:t>
            </a:r>
          </a:p>
        </p:txBody>
      </p:sp>
      <p:sp>
        <p:nvSpPr>
          <p:cNvPr id="4" name="Slide Number Placeholder 3"/>
          <p:cNvSpPr>
            <a:spLocks noGrp="1"/>
          </p:cNvSpPr>
          <p:nvPr>
            <p:ph type="sldNum" sz="quarter" idx="5"/>
          </p:nvPr>
        </p:nvSpPr>
        <p:spPr/>
        <p:txBody>
          <a:bodyPr/>
          <a:lstStyle/>
          <a:p>
            <a:fld id="{0CB78564-6089-4BAF-B34B-C32673C6EEED}" type="slidenum">
              <a:rPr lang="en-US" smtClean="0"/>
              <a:t>18</a:t>
            </a:fld>
            <a:endParaRPr lang="en-US" dirty="0"/>
          </a:p>
        </p:txBody>
      </p:sp>
    </p:spTree>
    <p:extLst>
      <p:ext uri="{BB962C8B-B14F-4D97-AF65-F5344CB8AC3E}">
        <p14:creationId xmlns:p14="http://schemas.microsoft.com/office/powerpoint/2010/main" val="265004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takeaway of my talk. First, that covers the open-port discovery, diagnosis, and security assessment.</a:t>
            </a:r>
          </a:p>
          <a:p>
            <a:r>
              <a:rPr lang="en-US" dirty="0"/>
              <a:t>Our crowdsourcing found …, and our diagnosis through static analysis further showed that a significant portion of TCP open ports are introduced by SDKs.</a:t>
            </a:r>
          </a:p>
          <a:p>
            <a:r>
              <a:rPr lang="en-US" dirty="0"/>
              <a:t>Thank you for listening. I am now ready to take your questions.</a:t>
            </a:r>
          </a:p>
        </p:txBody>
      </p:sp>
      <p:sp>
        <p:nvSpPr>
          <p:cNvPr id="4" name="Slide Number Placeholder 3"/>
          <p:cNvSpPr>
            <a:spLocks noGrp="1"/>
          </p:cNvSpPr>
          <p:nvPr>
            <p:ph type="sldNum" sz="quarter" idx="5"/>
          </p:nvPr>
        </p:nvSpPr>
        <p:spPr/>
        <p:txBody>
          <a:bodyPr/>
          <a:lstStyle/>
          <a:p>
            <a:fld id="{0CB78564-6089-4BAF-B34B-C32673C6EEED}" type="slidenum">
              <a:rPr lang="en-US" smtClean="0"/>
              <a:t>19</a:t>
            </a:fld>
            <a:endParaRPr lang="en-US" dirty="0"/>
          </a:p>
        </p:txBody>
      </p:sp>
    </p:spTree>
    <p:extLst>
      <p:ext uri="{BB962C8B-B14F-4D97-AF65-F5344CB8AC3E}">
        <p14:creationId xmlns:p14="http://schemas.microsoft.com/office/powerpoint/2010/main" val="411871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apps reside in the client-side smartphones. They send traffic to remote servers for data communication. But could you imagine that many Android apps also contain open ports. A port is regarded as open </a:t>
            </a:r>
            <a:r>
              <a:rPr lang="en-US" b="1" dirty="0"/>
              <a:t>if it is listening for </a:t>
            </a:r>
            <a:r>
              <a:rPr lang="en-US" dirty="0"/>
              <a:t>incoming packets and potentially responds to them. However, such port opens a new door for adversary to launch attacks, for example, stealing private files through HTTP request, and injecting dangerous commands for execution.</a:t>
            </a:r>
          </a:p>
        </p:txBody>
      </p:sp>
      <p:sp>
        <p:nvSpPr>
          <p:cNvPr id="4" name="Slide Number Placeholder 3"/>
          <p:cNvSpPr>
            <a:spLocks noGrp="1"/>
          </p:cNvSpPr>
          <p:nvPr>
            <p:ph type="sldNum" sz="quarter" idx="5"/>
          </p:nvPr>
        </p:nvSpPr>
        <p:spPr/>
        <p:txBody>
          <a:bodyPr/>
          <a:lstStyle/>
          <a:p>
            <a:fld id="{0CB78564-6089-4BAF-B34B-C32673C6EEED}" type="slidenum">
              <a:rPr lang="en-US" smtClean="0"/>
              <a:t>2</a:t>
            </a:fld>
            <a:endParaRPr lang="en-US" dirty="0"/>
          </a:p>
        </p:txBody>
      </p:sp>
    </p:spTree>
    <p:extLst>
      <p:ext uri="{BB962C8B-B14F-4D97-AF65-F5344CB8AC3E}">
        <p14:creationId xmlns:p14="http://schemas.microsoft.com/office/powerpoint/2010/main" val="202032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systematically understand open ports in Android apps and their threats, the first step is to discover them. Static analysis, was taken by a previous work for automatic vetting of open ports. However, </a:t>
            </a:r>
            <a:r>
              <a:rPr lang="en-US" b="1" dirty="0"/>
              <a:t>typical </a:t>
            </a:r>
            <a:r>
              <a:rPr lang="en-US" dirty="0"/>
              <a:t>Android static analysis cannot handle … Dynamic analysis have no such issues but the traditional in-lab dynamic analysis cannot mimic real user inputs to trigger open ports. It also cannot differentiate fixed and random port numbers across different devices.     In our work,  </a:t>
            </a:r>
            <a:r>
              <a:rPr lang="en-US" b="1" dirty="0"/>
              <a:t>we propose a crowdsourcing-based approach</a:t>
            </a:r>
            <a:r>
              <a:rPr lang="en-US" dirty="0"/>
              <a:t>, which leverages users’ interaction with their smartphones to monitor open ports from each individual phone in the wild.</a:t>
            </a:r>
          </a:p>
        </p:txBody>
      </p:sp>
      <p:sp>
        <p:nvSpPr>
          <p:cNvPr id="4" name="Slide Number Placeholder 3"/>
          <p:cNvSpPr>
            <a:spLocks noGrp="1"/>
          </p:cNvSpPr>
          <p:nvPr>
            <p:ph type="sldNum" sz="quarter" idx="5"/>
          </p:nvPr>
        </p:nvSpPr>
        <p:spPr/>
        <p:txBody>
          <a:bodyPr/>
          <a:lstStyle/>
          <a:p>
            <a:fld id="{0CB78564-6089-4BAF-B34B-C32673C6EEED}" type="slidenum">
              <a:rPr lang="en-US" smtClean="0"/>
              <a:t>3</a:t>
            </a:fld>
            <a:endParaRPr lang="en-US" dirty="0"/>
          </a:p>
        </p:txBody>
      </p:sp>
    </p:spTree>
    <p:extLst>
      <p:ext uri="{BB962C8B-B14F-4D97-AF65-F5344CB8AC3E}">
        <p14:creationId xmlns:p14="http://schemas.microsoft.com/office/powerpoint/2010/main" val="375824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designed and deployed a crowdsourcing app called </a:t>
            </a:r>
            <a:r>
              <a:rPr lang="en-US" dirty="0" err="1"/>
              <a:t>NetMon</a:t>
            </a:r>
            <a:r>
              <a:rPr lang="en-US" dirty="0"/>
              <a:t>, for on-device open port monitoring. Here shows its two major user interfaces, </a:t>
            </a:r>
            <a:r>
              <a:rPr lang="en-US" b="1" dirty="0"/>
              <a:t>where you can see it can </a:t>
            </a:r>
            <a:r>
              <a:rPr lang="en-US" dirty="0"/>
              <a:t>capture open ports from other applications. We also show detailed monitoring records to our users.</a:t>
            </a:r>
            <a:br>
              <a:rPr lang="en-US" dirty="0"/>
            </a:br>
            <a:r>
              <a:rPr lang="en-US" b="1" dirty="0"/>
              <a:t>!!! Nearby port …</a:t>
            </a:r>
          </a:p>
        </p:txBody>
      </p:sp>
      <p:sp>
        <p:nvSpPr>
          <p:cNvPr id="4" name="Slide Number Placeholder 3"/>
          <p:cNvSpPr>
            <a:spLocks noGrp="1"/>
          </p:cNvSpPr>
          <p:nvPr>
            <p:ph type="sldNum" sz="quarter" idx="5"/>
          </p:nvPr>
        </p:nvSpPr>
        <p:spPr/>
        <p:txBody>
          <a:bodyPr/>
          <a:lstStyle/>
          <a:p>
            <a:fld id="{0CB78564-6089-4BAF-B34B-C32673C6EEED}" type="slidenum">
              <a:rPr lang="en-US" smtClean="0"/>
              <a:t>4</a:t>
            </a:fld>
            <a:endParaRPr lang="en-US" dirty="0"/>
          </a:p>
        </p:txBody>
      </p:sp>
    </p:spTree>
    <p:extLst>
      <p:ext uri="{BB962C8B-B14F-4D97-AF65-F5344CB8AC3E}">
        <p14:creationId xmlns:p14="http://schemas.microsoft.com/office/powerpoint/2010/main" val="183341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exactually </a:t>
            </a:r>
            <a:r>
              <a:rPr lang="en-US" dirty="0" err="1"/>
              <a:t>NetMon</a:t>
            </a:r>
            <a:r>
              <a:rPr lang="en-US" dirty="0"/>
              <a:t> can monitor </a:t>
            </a:r>
            <a:r>
              <a:rPr lang="en-US" b="1" dirty="0"/>
              <a:t>other apps’ open ports </a:t>
            </a:r>
            <a:r>
              <a:rPr lang="en-US" dirty="0"/>
              <a:t>without the root permission? Directly probing them is infeasible on Android due to the app sandbox. Fortunately, there is a side interface on the proc files that </a:t>
            </a:r>
            <a:r>
              <a:rPr lang="en-US" b="1" dirty="0"/>
              <a:t>provides with us the socket table in the kernel space</a:t>
            </a:r>
            <a:r>
              <a:rPr lang="en-US" dirty="0"/>
              <a:t>. Here we show its </a:t>
            </a:r>
            <a:r>
              <a:rPr lang="en-US" b="1" dirty="0"/>
              <a:t>several sample rows</a:t>
            </a:r>
            <a:r>
              <a:rPr lang="en-US" dirty="0"/>
              <a:t>, where you can pinpoint open ports through a special socket status, 0A, and </a:t>
            </a:r>
            <a:r>
              <a:rPr lang="en-US" b="1" dirty="0"/>
              <a:t>identify the corresponding app with UID</a:t>
            </a:r>
            <a:r>
              <a:rPr lang="en-US" dirty="0"/>
              <a:t>, and further extract IP address and port number. </a:t>
            </a:r>
            <a:r>
              <a:rPr lang="en-US" b="1" dirty="0"/>
              <a:t>Note that these TCP and UDP proc files are accessible on all Android, including the latest Android 8 and 9</a:t>
            </a:r>
            <a:r>
              <a:rPr lang="en-US" dirty="0"/>
              <a:t>. In real deployment, we need to periodically monitor those four proc files because there is no mechanism to notify us when the content gets changed. In the paper, we also mention several mechanisms we have leveraged to minimize the overhead of such periodic monitoring.</a:t>
            </a:r>
          </a:p>
        </p:txBody>
      </p:sp>
      <p:sp>
        <p:nvSpPr>
          <p:cNvPr id="4" name="Slide Number Placeholder 3"/>
          <p:cNvSpPr>
            <a:spLocks noGrp="1"/>
          </p:cNvSpPr>
          <p:nvPr>
            <p:ph type="sldNum" sz="quarter" idx="5"/>
          </p:nvPr>
        </p:nvSpPr>
        <p:spPr/>
        <p:txBody>
          <a:bodyPr/>
          <a:lstStyle/>
          <a:p>
            <a:fld id="{0CB78564-6089-4BAF-B34B-C32673C6EEED}" type="slidenum">
              <a:rPr lang="en-US" smtClean="0"/>
              <a:t>5</a:t>
            </a:fld>
            <a:endParaRPr lang="en-US" dirty="0"/>
          </a:p>
        </p:txBody>
      </p:sp>
    </p:spTree>
    <p:extLst>
      <p:ext uri="{BB962C8B-B14F-4D97-AF65-F5344CB8AC3E}">
        <p14:creationId xmlns:p14="http://schemas.microsoft.com/office/powerpoint/2010/main" val="58211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other app-based crowdsourcing, there is a unique challenge in our open-port crowdsourcing. That is, the collected </a:t>
            </a:r>
            <a:r>
              <a:rPr lang="en-US" b="1" dirty="0"/>
              <a:t>raw records </a:t>
            </a:r>
            <a:r>
              <a:rPr lang="en-US" dirty="0"/>
              <a:t>cannot be directly analyzed </a:t>
            </a:r>
            <a:r>
              <a:rPr lang="en-US" b="1" dirty="0"/>
              <a:t>because they are just individual observations while we must know per-app open port results for the analysis</a:t>
            </a:r>
            <a:r>
              <a:rPr lang="en-US" dirty="0"/>
              <a:t>. For example, we need to tell Netflix has two fixed ports which are recognized from these records. It also has a random UDP port that is unified from these different records. </a:t>
            </a:r>
            <a:r>
              <a:rPr lang="en-US" b="1" dirty="0"/>
              <a:t>This might look obvious here to a human, but when you face millions of records and require a machine to process them</a:t>
            </a:r>
            <a:r>
              <a:rPr lang="en-US" dirty="0"/>
              <a:t>, we need an ... to automatically cluster raw monitoring records to per-app open ports.</a:t>
            </a:r>
          </a:p>
        </p:txBody>
      </p:sp>
      <p:sp>
        <p:nvSpPr>
          <p:cNvPr id="4" name="Slide Number Placeholder 3"/>
          <p:cNvSpPr>
            <a:spLocks noGrp="1"/>
          </p:cNvSpPr>
          <p:nvPr>
            <p:ph type="sldNum" sz="quarter" idx="5"/>
          </p:nvPr>
        </p:nvSpPr>
        <p:spPr/>
        <p:txBody>
          <a:bodyPr/>
          <a:lstStyle/>
          <a:p>
            <a:fld id="{0CB78564-6089-4BAF-B34B-C32673C6EEED}" type="slidenum">
              <a:rPr lang="en-US" smtClean="0"/>
              <a:t>6</a:t>
            </a:fld>
            <a:endParaRPr lang="en-US" dirty="0"/>
          </a:p>
        </p:txBody>
      </p:sp>
    </p:spTree>
    <p:extLst>
      <p:ext uri="{BB962C8B-B14F-4D97-AF65-F5344CB8AC3E}">
        <p14:creationId xmlns:p14="http://schemas.microsoft.com/office/powerpoint/2010/main" val="6237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analytic engine </a:t>
            </a:r>
            <a:r>
              <a:rPr lang="en-US" dirty="0"/>
              <a:t>performs a three-step clustering. First, we aggregate raw records </a:t>
            </a:r>
            <a:r>
              <a:rPr lang="en-US" b="1" dirty="0"/>
              <a:t>into different groups</a:t>
            </a:r>
            <a:r>
              <a:rPr lang="en-US" dirty="0"/>
              <a:t> according to IP address and </a:t>
            </a:r>
            <a:r>
              <a:rPr lang="en-US" b="1" dirty="0"/>
              <a:t>port types</a:t>
            </a:r>
            <a:r>
              <a:rPr lang="en-US" dirty="0"/>
              <a:t>.</a:t>
            </a:r>
          </a:p>
          <a:p>
            <a:r>
              <a:rPr lang="en-US" b="1" dirty="0"/>
              <a:t>In each group of a given app</a:t>
            </a:r>
            <a:r>
              <a:rPr lang="en-US" dirty="0"/>
              <a:t>, we further calculate the user percentage associated with each port number. A high … indicates a fixed port, while …</a:t>
            </a:r>
          </a:p>
          <a:p>
            <a:r>
              <a:rPr lang="en-US" dirty="0"/>
              <a:t>However, there are still some undetermined ones in between the low and high percentage. Therefore, we propose … to further classify them.</a:t>
            </a:r>
          </a:p>
        </p:txBody>
      </p:sp>
      <p:sp>
        <p:nvSpPr>
          <p:cNvPr id="4" name="Slide Number Placeholder 3"/>
          <p:cNvSpPr>
            <a:spLocks noGrp="1"/>
          </p:cNvSpPr>
          <p:nvPr>
            <p:ph type="sldNum" sz="quarter" idx="5"/>
          </p:nvPr>
        </p:nvSpPr>
        <p:spPr/>
        <p:txBody>
          <a:bodyPr/>
          <a:lstStyle/>
          <a:p>
            <a:fld id="{0CB78564-6089-4BAF-B34B-C32673C6EEED}" type="slidenum">
              <a:rPr lang="en-US" smtClean="0"/>
              <a:t>7</a:t>
            </a:fld>
            <a:endParaRPr lang="en-US" dirty="0"/>
          </a:p>
        </p:txBody>
      </p:sp>
    </p:spTree>
    <p:extLst>
      <p:ext uri="{BB962C8B-B14F-4D97-AF65-F5344CB8AC3E}">
        <p14:creationId xmlns:p14="http://schemas.microsoft.com/office/powerpoint/2010/main" val="375399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deployed </a:t>
            </a:r>
            <a:r>
              <a:rPr lang="en-US" dirty="0" err="1"/>
              <a:t>NetMon</a:t>
            </a:r>
            <a:r>
              <a:rPr lang="en-US" dirty="0"/>
              <a:t> to Google Play for an IRB-approved crowdsourcing study </a:t>
            </a:r>
            <a:r>
              <a:rPr lang="en-US" b="1" dirty="0"/>
              <a:t>and have collected a large-scale crowdsourcing dataset.</a:t>
            </a:r>
          </a:p>
          <a:p>
            <a:r>
              <a:rPr lang="en-US" dirty="0"/>
              <a:t>In the paper, we report the ten-month data which includes 40M port monitoring records from more than 3K users. In particular, we discovered more apps with TCP open ports as compared to the previous work that already used a large app set for static analysis, </a:t>
            </a:r>
            <a:r>
              <a:rPr lang="en-US" b="1" dirty="0"/>
              <a:t>let alone the UDP open ports they didn’t cover at all</a:t>
            </a:r>
            <a:r>
              <a:rPr lang="en-US" dirty="0"/>
              <a:t>. Moreover, we showed that </a:t>
            </a:r>
            <a:r>
              <a:rPr lang="en-US" b="1" dirty="0"/>
              <a:t>up to 25% </a:t>
            </a:r>
            <a:r>
              <a:rPr lang="en-US" dirty="0"/>
              <a:t>apps used dynamic or obfuscated codes for the open-port functionality. </a:t>
            </a:r>
            <a:r>
              <a:rPr lang="en-US" b="1" dirty="0"/>
              <a:t>To further quantify the pervasiveness of open ports in popular apps</a:t>
            </a:r>
            <a:r>
              <a:rPr lang="en-US" dirty="0"/>
              <a:t>, we correlated our crowdsourcing results with top 3K apps and found the pervasiveness is around 15%.</a:t>
            </a:r>
          </a:p>
        </p:txBody>
      </p:sp>
      <p:sp>
        <p:nvSpPr>
          <p:cNvPr id="4" name="Slide Number Placeholder 3"/>
          <p:cNvSpPr>
            <a:spLocks noGrp="1"/>
          </p:cNvSpPr>
          <p:nvPr>
            <p:ph type="sldNum" sz="quarter" idx="5"/>
          </p:nvPr>
        </p:nvSpPr>
        <p:spPr/>
        <p:txBody>
          <a:bodyPr/>
          <a:lstStyle/>
          <a:p>
            <a:fld id="{0CB78564-6089-4BAF-B34B-C32673C6EEED}" type="slidenum">
              <a:rPr lang="en-US" smtClean="0"/>
              <a:t>8</a:t>
            </a:fld>
            <a:endParaRPr lang="en-US" dirty="0"/>
          </a:p>
        </p:txBody>
      </p:sp>
    </p:spTree>
    <p:extLst>
      <p:ext uri="{BB962C8B-B14F-4D97-AF65-F5344CB8AC3E}">
        <p14:creationId xmlns:p14="http://schemas.microsoft.com/office/powerpoint/2010/main" val="14063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In particular, we have identified open ports in a large number of popular apps that has one million installs each. Here lists 28 representative </a:t>
            </a:r>
            <a:r>
              <a:rPr lang="en-HK" sz="1200" kern="1200">
                <a:solidFill>
                  <a:schemeClr val="tx1"/>
                </a:solidFill>
                <a:effectLst/>
                <a:latin typeface="+mn-lt"/>
                <a:ea typeface="+mn-ea"/>
                <a:cs typeface="+mn-cs"/>
              </a:rPr>
              <a:t>open-port apps from </a:t>
            </a:r>
            <a:r>
              <a:rPr lang="en-HK" sz="1200" kern="1200" dirty="0">
                <a:solidFill>
                  <a:schemeClr val="tx1"/>
                </a:solidFill>
                <a:effectLst/>
                <a:latin typeface="+mn-lt"/>
                <a:ea typeface="+mn-ea"/>
                <a:cs typeface="+mn-cs"/>
              </a:rPr>
              <a:t>different categories…</a:t>
            </a:r>
          </a:p>
          <a:p>
            <a:r>
              <a:rPr lang="en-HK" sz="1200" kern="1200" dirty="0">
                <a:solidFill>
                  <a:schemeClr val="tx1"/>
                </a:solidFill>
                <a:effectLst/>
                <a:latin typeface="+mn-lt"/>
                <a:ea typeface="+mn-ea"/>
                <a:cs typeface="+mn-cs"/>
              </a:rPr>
              <a:t>You can see that some high-profile apps such as Facebook and Instagram are also </a:t>
            </a:r>
            <a:r>
              <a:rPr lang="en-HK" sz="1200" i="1" kern="1200" dirty="0">
                <a:solidFill>
                  <a:schemeClr val="tx1"/>
                </a:solidFill>
                <a:effectLst/>
                <a:latin typeface="+mn-lt"/>
                <a:ea typeface="+mn-ea"/>
                <a:cs typeface="+mn-cs"/>
              </a:rPr>
              <a:t>not </a:t>
            </a:r>
            <a:r>
              <a:rPr lang="en-HK" sz="1200" kern="1200" dirty="0">
                <a:solidFill>
                  <a:schemeClr val="tx1"/>
                </a:solidFill>
                <a:effectLst/>
                <a:latin typeface="+mn-lt"/>
                <a:ea typeface="+mn-ea"/>
                <a:cs typeface="+mn-cs"/>
              </a:rPr>
              <a:t>free of open ports.</a:t>
            </a:r>
            <a:endParaRPr lang="en-HK" dirty="0"/>
          </a:p>
        </p:txBody>
      </p:sp>
      <p:sp>
        <p:nvSpPr>
          <p:cNvPr id="4" name="Slide Number Placeholder 3"/>
          <p:cNvSpPr>
            <a:spLocks noGrp="1"/>
          </p:cNvSpPr>
          <p:nvPr>
            <p:ph type="sldNum" sz="quarter" idx="5"/>
          </p:nvPr>
        </p:nvSpPr>
        <p:spPr/>
        <p:txBody>
          <a:bodyPr/>
          <a:lstStyle/>
          <a:p>
            <a:fld id="{0CB78564-6089-4BAF-B34B-C32673C6EEED}" type="slidenum">
              <a:rPr lang="en-US" smtClean="0"/>
              <a:t>9</a:t>
            </a:fld>
            <a:endParaRPr lang="en-US" dirty="0"/>
          </a:p>
        </p:txBody>
      </p:sp>
    </p:spTree>
    <p:extLst>
      <p:ext uri="{BB962C8B-B14F-4D97-AF65-F5344CB8AC3E}">
        <p14:creationId xmlns:p14="http://schemas.microsoft.com/office/powerpoint/2010/main" val="96849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D21A-71AA-4D6B-8ECC-525CF40CF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65501-C00B-4799-9EB0-79E8AF411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B72DA-7390-4234-B2B6-A6A7287804CA}"/>
              </a:ext>
            </a:extLst>
          </p:cNvPr>
          <p:cNvSpPr>
            <a:spLocks noGrp="1"/>
          </p:cNvSpPr>
          <p:nvPr>
            <p:ph type="dt" sz="half" idx="10"/>
          </p:nvPr>
        </p:nvSpPr>
        <p:spPr/>
        <p:txBody>
          <a:bodyPr/>
          <a:lstStyle/>
          <a:p>
            <a:fld id="{42F06728-0E5B-427B-8CCD-AC568198405B}" type="datetime1">
              <a:rPr lang="en-US" smtClean="0"/>
              <a:t>2/27/19</a:t>
            </a:fld>
            <a:endParaRPr lang="en-US" dirty="0"/>
          </a:p>
        </p:txBody>
      </p:sp>
      <p:sp>
        <p:nvSpPr>
          <p:cNvPr id="5" name="Footer Placeholder 4">
            <a:extLst>
              <a:ext uri="{FF2B5EF4-FFF2-40B4-BE49-F238E27FC236}">
                <a16:creationId xmlns:a16="http://schemas.microsoft.com/office/drawing/2014/main" id="{E110F204-89DB-4259-B5F4-6C2D0A7498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3D6BD-7B03-453F-B9BA-10771D31EA58}"/>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242084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E7DE-5AC0-44D9-9D5F-C332D0D057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FC2007-6762-4A10-8B9E-DCD6D8CC17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19F6F-F150-4374-9AD7-39A83A7FEDA2}"/>
              </a:ext>
            </a:extLst>
          </p:cNvPr>
          <p:cNvSpPr>
            <a:spLocks noGrp="1"/>
          </p:cNvSpPr>
          <p:nvPr>
            <p:ph type="dt" sz="half" idx="10"/>
          </p:nvPr>
        </p:nvSpPr>
        <p:spPr/>
        <p:txBody>
          <a:bodyPr/>
          <a:lstStyle/>
          <a:p>
            <a:fld id="{32D6A421-2DCA-4B4F-B9D6-399E6D2D23E8}" type="datetime1">
              <a:rPr lang="en-US" smtClean="0"/>
              <a:t>2/27/19</a:t>
            </a:fld>
            <a:endParaRPr lang="en-US" dirty="0"/>
          </a:p>
        </p:txBody>
      </p:sp>
      <p:sp>
        <p:nvSpPr>
          <p:cNvPr id="5" name="Footer Placeholder 4">
            <a:extLst>
              <a:ext uri="{FF2B5EF4-FFF2-40B4-BE49-F238E27FC236}">
                <a16:creationId xmlns:a16="http://schemas.microsoft.com/office/drawing/2014/main" id="{80243FA4-55D7-49C0-9459-AE4B98F0F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96E1C6-A8AE-48C4-A890-A4DB4E56B791}"/>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30342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16BB9-C7FC-44A8-A5D8-4EC19B8EA2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FBC0F-06B2-4348-90E1-125FE4D2CB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D6936-BFFB-48CB-811F-E4C0321DFA1B}"/>
              </a:ext>
            </a:extLst>
          </p:cNvPr>
          <p:cNvSpPr>
            <a:spLocks noGrp="1"/>
          </p:cNvSpPr>
          <p:nvPr>
            <p:ph type="dt" sz="half" idx="10"/>
          </p:nvPr>
        </p:nvSpPr>
        <p:spPr/>
        <p:txBody>
          <a:bodyPr/>
          <a:lstStyle/>
          <a:p>
            <a:fld id="{D6BFB7D6-583D-4618-9457-55741FCD58AF}" type="datetime1">
              <a:rPr lang="en-US" smtClean="0"/>
              <a:t>2/27/19</a:t>
            </a:fld>
            <a:endParaRPr lang="en-US" dirty="0"/>
          </a:p>
        </p:txBody>
      </p:sp>
      <p:sp>
        <p:nvSpPr>
          <p:cNvPr id="5" name="Footer Placeholder 4">
            <a:extLst>
              <a:ext uri="{FF2B5EF4-FFF2-40B4-BE49-F238E27FC236}">
                <a16:creationId xmlns:a16="http://schemas.microsoft.com/office/drawing/2014/main" id="{2AF2E64B-CFC0-4C61-963C-D939733D84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EE4189-C1B7-4B67-810D-62A43059FF4E}"/>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310798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B206-7A92-4B74-9485-9FE5A6B1F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9AFCF-F63D-43FD-BB10-AD66BA8C49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67F6B-2B2C-4697-A94B-70C55B74DF1F}"/>
              </a:ext>
            </a:extLst>
          </p:cNvPr>
          <p:cNvSpPr>
            <a:spLocks noGrp="1"/>
          </p:cNvSpPr>
          <p:nvPr>
            <p:ph type="dt" sz="half" idx="10"/>
          </p:nvPr>
        </p:nvSpPr>
        <p:spPr/>
        <p:txBody>
          <a:bodyPr/>
          <a:lstStyle/>
          <a:p>
            <a:fld id="{057EDAE8-CCC0-4318-ADAB-5D447065DD55}" type="datetime1">
              <a:rPr lang="en-US" smtClean="0"/>
              <a:t>2/27/19</a:t>
            </a:fld>
            <a:endParaRPr lang="en-US" dirty="0"/>
          </a:p>
        </p:txBody>
      </p:sp>
      <p:sp>
        <p:nvSpPr>
          <p:cNvPr id="5" name="Footer Placeholder 4">
            <a:extLst>
              <a:ext uri="{FF2B5EF4-FFF2-40B4-BE49-F238E27FC236}">
                <a16:creationId xmlns:a16="http://schemas.microsoft.com/office/drawing/2014/main" id="{3C121DB2-FE42-4C57-B225-2366D69FF9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1DF75-17C8-4B21-9E1D-0A45EC8BA752}"/>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267764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99EC-0E31-422F-9CF6-4778D73582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14938-C222-4859-B5A2-D68FD5889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2B941B-A9B2-4C6B-8651-BB5317A5D483}"/>
              </a:ext>
            </a:extLst>
          </p:cNvPr>
          <p:cNvSpPr>
            <a:spLocks noGrp="1"/>
          </p:cNvSpPr>
          <p:nvPr>
            <p:ph type="dt" sz="half" idx="10"/>
          </p:nvPr>
        </p:nvSpPr>
        <p:spPr/>
        <p:txBody>
          <a:bodyPr/>
          <a:lstStyle/>
          <a:p>
            <a:fld id="{F6A27427-23FE-402E-87DF-B6758F000631}" type="datetime1">
              <a:rPr lang="en-US" smtClean="0"/>
              <a:t>2/27/19</a:t>
            </a:fld>
            <a:endParaRPr lang="en-US" dirty="0"/>
          </a:p>
        </p:txBody>
      </p:sp>
      <p:sp>
        <p:nvSpPr>
          <p:cNvPr id="5" name="Footer Placeholder 4">
            <a:extLst>
              <a:ext uri="{FF2B5EF4-FFF2-40B4-BE49-F238E27FC236}">
                <a16:creationId xmlns:a16="http://schemas.microsoft.com/office/drawing/2014/main" id="{736AD101-2824-4FAD-A0AC-FAC6722CE1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C7CD11-CCDA-42D1-8EFA-6872A1547B56}"/>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378643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C079-54B8-4BBE-B263-F72851FF1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C852C-7E72-4526-9F12-2D613C7294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0E913E-4373-4C86-8F4E-CB57428EC1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F15BA-88DA-412A-AC72-44CDB68BA333}"/>
              </a:ext>
            </a:extLst>
          </p:cNvPr>
          <p:cNvSpPr>
            <a:spLocks noGrp="1"/>
          </p:cNvSpPr>
          <p:nvPr>
            <p:ph type="dt" sz="half" idx="10"/>
          </p:nvPr>
        </p:nvSpPr>
        <p:spPr/>
        <p:txBody>
          <a:bodyPr/>
          <a:lstStyle/>
          <a:p>
            <a:fld id="{9257EA23-3B37-49C0-8739-0B8F69E22957}" type="datetime1">
              <a:rPr lang="en-US" smtClean="0"/>
              <a:t>2/27/19</a:t>
            </a:fld>
            <a:endParaRPr lang="en-US" dirty="0"/>
          </a:p>
        </p:txBody>
      </p:sp>
      <p:sp>
        <p:nvSpPr>
          <p:cNvPr id="6" name="Footer Placeholder 5">
            <a:extLst>
              <a:ext uri="{FF2B5EF4-FFF2-40B4-BE49-F238E27FC236}">
                <a16:creationId xmlns:a16="http://schemas.microsoft.com/office/drawing/2014/main" id="{D17FE25D-5082-4141-B7B0-7C4B608052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08263F-C701-4556-8A6B-0DCBEC85B07B}"/>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6821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9694-69AF-45F3-8730-21FD89CCA9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F4D3C9-94F3-4B5B-B2BC-60C8D89DB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B9728-1A48-4924-8EA9-E72C460F77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BF8EF-10FF-4266-8411-DA6F5CCB6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F7D8EF-DAEC-48A6-ACA4-AC0D28B35A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9D4F1-E863-4A39-BE19-7D55D6A0DB9A}"/>
              </a:ext>
            </a:extLst>
          </p:cNvPr>
          <p:cNvSpPr>
            <a:spLocks noGrp="1"/>
          </p:cNvSpPr>
          <p:nvPr>
            <p:ph type="dt" sz="half" idx="10"/>
          </p:nvPr>
        </p:nvSpPr>
        <p:spPr/>
        <p:txBody>
          <a:bodyPr/>
          <a:lstStyle/>
          <a:p>
            <a:fld id="{6879B1DC-B605-43CC-851D-80C3021C3AA1}" type="datetime1">
              <a:rPr lang="en-US" smtClean="0"/>
              <a:t>2/27/19</a:t>
            </a:fld>
            <a:endParaRPr lang="en-US" dirty="0"/>
          </a:p>
        </p:txBody>
      </p:sp>
      <p:sp>
        <p:nvSpPr>
          <p:cNvPr id="8" name="Footer Placeholder 7">
            <a:extLst>
              <a:ext uri="{FF2B5EF4-FFF2-40B4-BE49-F238E27FC236}">
                <a16:creationId xmlns:a16="http://schemas.microsoft.com/office/drawing/2014/main" id="{44E41880-A14C-4B22-ABA8-6C777B5EE7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1E1F7B-1660-4020-9FBE-D27AB6A4ADCC}"/>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393152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ECE2-6461-4A0C-86E1-86A48A2DF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17141D-63C6-46B7-B12E-9821F2950254}"/>
              </a:ext>
            </a:extLst>
          </p:cNvPr>
          <p:cNvSpPr>
            <a:spLocks noGrp="1"/>
          </p:cNvSpPr>
          <p:nvPr>
            <p:ph type="dt" sz="half" idx="10"/>
          </p:nvPr>
        </p:nvSpPr>
        <p:spPr/>
        <p:txBody>
          <a:bodyPr/>
          <a:lstStyle/>
          <a:p>
            <a:fld id="{E59AB4B1-8925-4DD4-BAC4-D56FBC04A55E}" type="datetime1">
              <a:rPr lang="en-US" smtClean="0"/>
              <a:t>2/27/19</a:t>
            </a:fld>
            <a:endParaRPr lang="en-US" dirty="0"/>
          </a:p>
        </p:txBody>
      </p:sp>
      <p:sp>
        <p:nvSpPr>
          <p:cNvPr id="4" name="Footer Placeholder 3">
            <a:extLst>
              <a:ext uri="{FF2B5EF4-FFF2-40B4-BE49-F238E27FC236}">
                <a16:creationId xmlns:a16="http://schemas.microsoft.com/office/drawing/2014/main" id="{CCF5D5BD-52DE-49A3-BDF3-AB4E3DCEAF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DB2A26-FB09-4E80-822A-7A631B7E158A}"/>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397413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627C5-E6CA-4A8C-9830-AAD0D11FFA66}"/>
              </a:ext>
            </a:extLst>
          </p:cNvPr>
          <p:cNvSpPr>
            <a:spLocks noGrp="1"/>
          </p:cNvSpPr>
          <p:nvPr>
            <p:ph type="dt" sz="half" idx="10"/>
          </p:nvPr>
        </p:nvSpPr>
        <p:spPr/>
        <p:txBody>
          <a:bodyPr/>
          <a:lstStyle/>
          <a:p>
            <a:fld id="{DAFC71E2-75CB-42B2-9F01-C5E9062C8587}" type="datetime1">
              <a:rPr lang="en-US" smtClean="0"/>
              <a:t>2/27/19</a:t>
            </a:fld>
            <a:endParaRPr lang="en-US" dirty="0"/>
          </a:p>
        </p:txBody>
      </p:sp>
      <p:sp>
        <p:nvSpPr>
          <p:cNvPr id="3" name="Footer Placeholder 2">
            <a:extLst>
              <a:ext uri="{FF2B5EF4-FFF2-40B4-BE49-F238E27FC236}">
                <a16:creationId xmlns:a16="http://schemas.microsoft.com/office/drawing/2014/main" id="{53493C11-4F85-4FE9-92A7-A9974F1CDB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8F3E30-8A84-481D-8E66-788C7721F47F}"/>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51342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10C2-2DC8-4930-B750-DF98026C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EB9AD-FCFD-4231-8160-F00B30C27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284F1-6D22-4007-9AEB-FD57B6948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DBDAB5-140F-42BA-8642-C8BFB6333580}"/>
              </a:ext>
            </a:extLst>
          </p:cNvPr>
          <p:cNvSpPr>
            <a:spLocks noGrp="1"/>
          </p:cNvSpPr>
          <p:nvPr>
            <p:ph type="dt" sz="half" idx="10"/>
          </p:nvPr>
        </p:nvSpPr>
        <p:spPr/>
        <p:txBody>
          <a:bodyPr/>
          <a:lstStyle/>
          <a:p>
            <a:fld id="{E14C1206-9982-43F0-BA93-5765E7E07349}" type="datetime1">
              <a:rPr lang="en-US" smtClean="0"/>
              <a:t>2/27/19</a:t>
            </a:fld>
            <a:endParaRPr lang="en-US" dirty="0"/>
          </a:p>
        </p:txBody>
      </p:sp>
      <p:sp>
        <p:nvSpPr>
          <p:cNvPr id="6" name="Footer Placeholder 5">
            <a:extLst>
              <a:ext uri="{FF2B5EF4-FFF2-40B4-BE49-F238E27FC236}">
                <a16:creationId xmlns:a16="http://schemas.microsoft.com/office/drawing/2014/main" id="{5A41D117-652F-4915-9F2B-ABB9C891A1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5E51E6-F72F-4F12-94CD-82BE1FEBC71F}"/>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401461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0B78-FA80-4AF7-8FA6-F3B6C5B20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BA70F5-2349-4E9D-B73C-C1CCA600B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96A333-8A07-4BD9-8FF4-2A16222F7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648671-50CA-4939-B35F-70F9053AC494}"/>
              </a:ext>
            </a:extLst>
          </p:cNvPr>
          <p:cNvSpPr>
            <a:spLocks noGrp="1"/>
          </p:cNvSpPr>
          <p:nvPr>
            <p:ph type="dt" sz="half" idx="10"/>
          </p:nvPr>
        </p:nvSpPr>
        <p:spPr/>
        <p:txBody>
          <a:bodyPr/>
          <a:lstStyle/>
          <a:p>
            <a:fld id="{D5FB3CB8-C357-44E0-B78E-7D632094D3D1}" type="datetime1">
              <a:rPr lang="en-US" smtClean="0"/>
              <a:t>2/27/19</a:t>
            </a:fld>
            <a:endParaRPr lang="en-US" dirty="0"/>
          </a:p>
        </p:txBody>
      </p:sp>
      <p:sp>
        <p:nvSpPr>
          <p:cNvPr id="6" name="Footer Placeholder 5">
            <a:extLst>
              <a:ext uri="{FF2B5EF4-FFF2-40B4-BE49-F238E27FC236}">
                <a16:creationId xmlns:a16="http://schemas.microsoft.com/office/drawing/2014/main" id="{EDC6A8D3-5079-4B65-9CA0-CC0FAB84CD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8AE114-9D32-41DE-AD08-0112B7EFD54E}"/>
              </a:ext>
            </a:extLst>
          </p:cNvPr>
          <p:cNvSpPr>
            <a:spLocks noGrp="1"/>
          </p:cNvSpPr>
          <p:nvPr>
            <p:ph type="sldNum" sz="quarter" idx="12"/>
          </p:nvPr>
        </p:nvSpPr>
        <p:spPr/>
        <p:txBody>
          <a:bodyPr/>
          <a:lstStyle/>
          <a:p>
            <a:fld id="{B3C763C2-00F6-4403-B732-297E5C6890EF}" type="slidenum">
              <a:rPr lang="en-US" smtClean="0"/>
              <a:t>‹#›</a:t>
            </a:fld>
            <a:endParaRPr lang="en-US" dirty="0"/>
          </a:p>
        </p:txBody>
      </p:sp>
    </p:spTree>
    <p:extLst>
      <p:ext uri="{BB962C8B-B14F-4D97-AF65-F5344CB8AC3E}">
        <p14:creationId xmlns:p14="http://schemas.microsoft.com/office/powerpoint/2010/main" val="205680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AFEC-AF83-4DF6-8B58-C38A445DA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646F0-1864-4502-B9B8-318EE27C6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2E960-4938-428C-90E9-622B02C63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D8D49-ED25-4D37-9BBC-B7376EC07C53}" type="datetime1">
              <a:rPr lang="en-US" smtClean="0"/>
              <a:t>2/27/19</a:t>
            </a:fld>
            <a:endParaRPr lang="en-US" dirty="0"/>
          </a:p>
        </p:txBody>
      </p:sp>
      <p:sp>
        <p:nvSpPr>
          <p:cNvPr id="5" name="Footer Placeholder 4">
            <a:extLst>
              <a:ext uri="{FF2B5EF4-FFF2-40B4-BE49-F238E27FC236}">
                <a16:creationId xmlns:a16="http://schemas.microsoft.com/office/drawing/2014/main" id="{7BB970DA-F457-4680-898A-FEBBD488C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B550ED-DB47-40FE-8114-03E4B8362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763C2-00F6-4403-B732-297E5C6890EF}" type="slidenum">
              <a:rPr lang="en-US" smtClean="0"/>
              <a:t>‹#›</a:t>
            </a:fld>
            <a:endParaRPr lang="en-US" dirty="0"/>
          </a:p>
        </p:txBody>
      </p:sp>
    </p:spTree>
    <p:extLst>
      <p:ext uri="{BB962C8B-B14F-4D97-AF65-F5344CB8AC3E}">
        <p14:creationId xmlns:p14="http://schemas.microsoft.com/office/powerpoint/2010/main" val="309290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lay.google.com/store/apps/details?id=com.netm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8901-0F86-4EAE-A94A-4535A3477321}"/>
              </a:ext>
            </a:extLst>
          </p:cNvPr>
          <p:cNvSpPr>
            <a:spLocks noGrp="1"/>
          </p:cNvSpPr>
          <p:nvPr>
            <p:ph type="ctrTitle"/>
          </p:nvPr>
        </p:nvSpPr>
        <p:spPr>
          <a:xfrm>
            <a:off x="418682" y="980845"/>
            <a:ext cx="11354637" cy="2387600"/>
          </a:xfrm>
        </p:spPr>
        <p:txBody>
          <a:bodyPr anchor="t">
            <a:normAutofit/>
          </a:bodyPr>
          <a:lstStyle/>
          <a:p>
            <a:r>
              <a:rPr lang="en-US" sz="5400" b="1" dirty="0"/>
              <a:t>Understanding Open Ports in Android Applications: Discovery, Diagnosis, and Security Assessment</a:t>
            </a:r>
          </a:p>
        </p:txBody>
      </p:sp>
      <p:sp>
        <p:nvSpPr>
          <p:cNvPr id="3" name="Subtitle 2">
            <a:extLst>
              <a:ext uri="{FF2B5EF4-FFF2-40B4-BE49-F238E27FC236}">
                <a16:creationId xmlns:a16="http://schemas.microsoft.com/office/drawing/2014/main" id="{98D0CF33-1C25-4F94-87C8-C8B02AB68D4C}"/>
              </a:ext>
            </a:extLst>
          </p:cNvPr>
          <p:cNvSpPr>
            <a:spLocks noGrp="1"/>
          </p:cNvSpPr>
          <p:nvPr>
            <p:ph type="subTitle" idx="1"/>
          </p:nvPr>
        </p:nvSpPr>
        <p:spPr>
          <a:xfrm>
            <a:off x="1524000" y="3624140"/>
            <a:ext cx="9144000" cy="1198231"/>
          </a:xfrm>
        </p:spPr>
        <p:txBody>
          <a:bodyPr>
            <a:noAutofit/>
          </a:bodyPr>
          <a:lstStyle/>
          <a:p>
            <a:r>
              <a:rPr lang="en-US" sz="3200" u="sng" dirty="0" err="1">
                <a:solidFill>
                  <a:schemeClr val="bg1">
                    <a:lumMod val="50000"/>
                  </a:schemeClr>
                </a:solidFill>
              </a:rPr>
              <a:t>Daoyuan</a:t>
            </a:r>
            <a:r>
              <a:rPr lang="en-US" sz="3200" u="sng" dirty="0">
                <a:solidFill>
                  <a:schemeClr val="bg1">
                    <a:lumMod val="50000"/>
                  </a:schemeClr>
                </a:solidFill>
              </a:rPr>
              <a:t> Wu</a:t>
            </a:r>
            <a:r>
              <a:rPr lang="en-US" altLang="zh-CN" sz="3200" baseline="30000" dirty="0">
                <a:solidFill>
                  <a:prstClr val="black">
                    <a:tint val="75000"/>
                  </a:prstClr>
                </a:solidFill>
                <a:ea typeface="宋体" panose="02010600030101010101" pitchFamily="2" charset="-122"/>
              </a:rPr>
              <a:t>1</a:t>
            </a:r>
            <a:r>
              <a:rPr lang="en-US" sz="3200" dirty="0">
                <a:solidFill>
                  <a:schemeClr val="bg1">
                    <a:lumMod val="50000"/>
                  </a:schemeClr>
                </a:solidFill>
              </a:rPr>
              <a:t>, </a:t>
            </a:r>
            <a:r>
              <a:rPr lang="en-US" sz="3200" dirty="0" err="1">
                <a:solidFill>
                  <a:schemeClr val="bg1">
                    <a:lumMod val="50000"/>
                  </a:schemeClr>
                </a:solidFill>
              </a:rPr>
              <a:t>Debin</a:t>
            </a:r>
            <a:r>
              <a:rPr lang="en-US" sz="3200" dirty="0">
                <a:solidFill>
                  <a:schemeClr val="bg1">
                    <a:lumMod val="50000"/>
                  </a:schemeClr>
                </a:solidFill>
              </a:rPr>
              <a:t> Gao</a:t>
            </a:r>
            <a:r>
              <a:rPr lang="en-US" altLang="zh-CN" sz="3200" baseline="30000" dirty="0">
                <a:solidFill>
                  <a:prstClr val="black">
                    <a:tint val="75000"/>
                  </a:prstClr>
                </a:solidFill>
                <a:ea typeface="宋体" panose="02010600030101010101" pitchFamily="2" charset="-122"/>
              </a:rPr>
              <a:t>1</a:t>
            </a:r>
            <a:r>
              <a:rPr lang="en-US" altLang="zh-CN" sz="3200" dirty="0">
                <a:solidFill>
                  <a:prstClr val="black">
                    <a:tint val="75000"/>
                  </a:prstClr>
                </a:solidFill>
                <a:ea typeface="宋体" panose="02010600030101010101" pitchFamily="2" charset="-122"/>
              </a:rPr>
              <a:t>, </a:t>
            </a:r>
            <a:r>
              <a:rPr lang="en-US" sz="3200" dirty="0">
                <a:solidFill>
                  <a:schemeClr val="bg1">
                    <a:lumMod val="50000"/>
                  </a:schemeClr>
                </a:solidFill>
              </a:rPr>
              <a:t>Rocky K. C. Chang</a:t>
            </a:r>
            <a:r>
              <a:rPr lang="en-US" altLang="zh-CN" sz="3200" baseline="30000" dirty="0">
                <a:solidFill>
                  <a:prstClr val="black">
                    <a:tint val="75000"/>
                  </a:prstClr>
                </a:solidFill>
                <a:ea typeface="宋体" panose="02010600030101010101" pitchFamily="2" charset="-122"/>
              </a:rPr>
              <a:t>2</a:t>
            </a:r>
            <a:r>
              <a:rPr lang="en-US" sz="3200" dirty="0">
                <a:solidFill>
                  <a:schemeClr val="bg1">
                    <a:lumMod val="50000"/>
                  </a:schemeClr>
                </a:solidFill>
              </a:rPr>
              <a:t>, </a:t>
            </a:r>
          </a:p>
          <a:p>
            <a:r>
              <a:rPr lang="en-US" sz="3200" dirty="0" err="1">
                <a:solidFill>
                  <a:schemeClr val="bg1">
                    <a:lumMod val="50000"/>
                  </a:schemeClr>
                </a:solidFill>
              </a:rPr>
              <a:t>En</a:t>
            </a:r>
            <a:r>
              <a:rPr lang="en-US" sz="3200" dirty="0">
                <a:solidFill>
                  <a:schemeClr val="bg1">
                    <a:lumMod val="50000"/>
                  </a:schemeClr>
                </a:solidFill>
              </a:rPr>
              <a:t> He</a:t>
            </a:r>
            <a:r>
              <a:rPr lang="en-US" sz="3200" baseline="30000" dirty="0">
                <a:solidFill>
                  <a:schemeClr val="bg1">
                    <a:lumMod val="50000"/>
                  </a:schemeClr>
                </a:solidFill>
              </a:rPr>
              <a:t>3</a:t>
            </a:r>
            <a:r>
              <a:rPr lang="en-US" sz="3200" dirty="0">
                <a:solidFill>
                  <a:schemeClr val="bg1">
                    <a:lumMod val="50000"/>
                  </a:schemeClr>
                </a:solidFill>
              </a:rPr>
              <a:t>, Eric K. T. Cheng</a:t>
            </a:r>
            <a:r>
              <a:rPr lang="en-US" altLang="zh-CN" sz="3200" baseline="30000" dirty="0">
                <a:solidFill>
                  <a:prstClr val="black">
                    <a:tint val="75000"/>
                  </a:prstClr>
                </a:solidFill>
                <a:ea typeface="宋体" panose="02010600030101010101" pitchFamily="2" charset="-122"/>
              </a:rPr>
              <a:t>2</a:t>
            </a:r>
            <a:r>
              <a:rPr lang="en-US" sz="3200" dirty="0">
                <a:solidFill>
                  <a:schemeClr val="bg1">
                    <a:lumMod val="50000"/>
                  </a:schemeClr>
                </a:solidFill>
              </a:rPr>
              <a:t>, and Robert H. Deng</a:t>
            </a:r>
            <a:r>
              <a:rPr lang="en-US" altLang="zh-CN" sz="3200" baseline="30000" dirty="0">
                <a:solidFill>
                  <a:prstClr val="black">
                    <a:tint val="75000"/>
                  </a:prstClr>
                </a:solidFill>
                <a:ea typeface="宋体" panose="02010600030101010101" pitchFamily="2" charset="-122"/>
              </a:rPr>
              <a:t>1</a:t>
            </a:r>
            <a:endParaRPr lang="en-US" sz="3200" dirty="0">
              <a:solidFill>
                <a:schemeClr val="bg1">
                  <a:lumMod val="50000"/>
                </a:schemeClr>
              </a:solidFill>
            </a:endParaRPr>
          </a:p>
        </p:txBody>
      </p:sp>
      <p:pic>
        <p:nvPicPr>
          <p:cNvPr id="4" name="Picture 2" descr="E:\Research\MyPaper\CoNEXT15\SMU_logo.png">
            <a:extLst>
              <a:ext uri="{FF2B5EF4-FFF2-40B4-BE49-F238E27FC236}">
                <a16:creationId xmlns:a16="http://schemas.microsoft.com/office/drawing/2014/main" id="{D8AF5A69-8856-46F0-AFCF-F0BA93A565F5}"/>
              </a:ext>
            </a:extLst>
          </p:cNvPr>
          <p:cNvPicPr>
            <a:picLocks noChangeAspect="1" noChangeArrowheads="1"/>
          </p:cNvPicPr>
          <p:nvPr/>
        </p:nvPicPr>
        <p:blipFill>
          <a:blip r:embed="rId3" cstate="print"/>
          <a:srcRect/>
          <a:stretch>
            <a:fillRect/>
          </a:stretch>
        </p:blipFill>
        <p:spPr bwMode="auto">
          <a:xfrm>
            <a:off x="385784" y="5161730"/>
            <a:ext cx="3337495" cy="1315875"/>
          </a:xfrm>
          <a:prstGeom prst="rect">
            <a:avLst/>
          </a:prstGeom>
          <a:noFill/>
        </p:spPr>
      </p:pic>
      <p:pic>
        <p:nvPicPr>
          <p:cNvPr id="5" name="Picture 3" descr="E:\Research\MyPaper\CoNEXT15\polyu_logo.png">
            <a:extLst>
              <a:ext uri="{FF2B5EF4-FFF2-40B4-BE49-F238E27FC236}">
                <a16:creationId xmlns:a16="http://schemas.microsoft.com/office/drawing/2014/main" id="{0715EA9D-4E13-4C57-A820-A4C0A7615367}"/>
              </a:ext>
            </a:extLst>
          </p:cNvPr>
          <p:cNvPicPr>
            <a:picLocks noChangeAspect="1" noChangeArrowheads="1"/>
          </p:cNvPicPr>
          <p:nvPr/>
        </p:nvPicPr>
        <p:blipFill>
          <a:blip r:embed="rId4" cstate="print"/>
          <a:srcRect/>
          <a:stretch>
            <a:fillRect/>
          </a:stretch>
        </p:blipFill>
        <p:spPr bwMode="auto">
          <a:xfrm>
            <a:off x="3810277" y="5321970"/>
            <a:ext cx="5507621" cy="1060710"/>
          </a:xfrm>
          <a:prstGeom prst="rect">
            <a:avLst/>
          </a:prstGeom>
          <a:noFill/>
        </p:spPr>
      </p:pic>
      <p:sp>
        <p:nvSpPr>
          <p:cNvPr id="8" name="副标题 2">
            <a:extLst>
              <a:ext uri="{FF2B5EF4-FFF2-40B4-BE49-F238E27FC236}">
                <a16:creationId xmlns:a16="http://schemas.microsoft.com/office/drawing/2014/main" id="{70C3BC5A-B2D9-47A6-992E-983A8D279AB3}"/>
              </a:ext>
            </a:extLst>
          </p:cNvPr>
          <p:cNvSpPr txBox="1">
            <a:spLocks/>
          </p:cNvSpPr>
          <p:nvPr/>
        </p:nvSpPr>
        <p:spPr>
          <a:xfrm>
            <a:off x="90892" y="5088046"/>
            <a:ext cx="294893" cy="576064"/>
          </a:xfrm>
          <a:prstGeom prst="rect">
            <a:avLst/>
          </a:prstGeom>
        </p:spPr>
        <p:txBody>
          <a:bodyPr vert="horz" lIns="0" tIns="0" rIns="0" bIns="0" rtlCol="0" anchor="ctr">
            <a:noAutofit/>
          </a:bodyPr>
          <a:lstStyle/>
          <a:p>
            <a:pPr algn="r">
              <a:spcBef>
                <a:spcPct val="20000"/>
              </a:spcBef>
              <a:buFont typeface="Arial" pitchFamily="34" charset="0"/>
              <a:buNone/>
              <a:defRPr/>
            </a:pPr>
            <a:r>
              <a:rPr lang="en-US" altLang="zh-CN" sz="3200" baseline="30000" dirty="0">
                <a:solidFill>
                  <a:prstClr val="black">
                    <a:tint val="75000"/>
                  </a:prstClr>
                </a:solidFill>
                <a:ea typeface="宋体" panose="02010600030101010101" pitchFamily="2" charset="-122"/>
              </a:rPr>
              <a:t>1</a:t>
            </a:r>
            <a:endParaRPr lang="zh-CN" altLang="en-US" sz="4400" baseline="30000" dirty="0">
              <a:solidFill>
                <a:prstClr val="black">
                  <a:tint val="75000"/>
                </a:prstClr>
              </a:solidFill>
              <a:ea typeface="宋体" panose="02010600030101010101" pitchFamily="2" charset="-122"/>
            </a:endParaRPr>
          </a:p>
        </p:txBody>
      </p:sp>
      <p:sp>
        <p:nvSpPr>
          <p:cNvPr id="10" name="副标题 2">
            <a:extLst>
              <a:ext uri="{FF2B5EF4-FFF2-40B4-BE49-F238E27FC236}">
                <a16:creationId xmlns:a16="http://schemas.microsoft.com/office/drawing/2014/main" id="{F0FC0B7A-6674-4185-8EBE-C258444BC83E}"/>
              </a:ext>
            </a:extLst>
          </p:cNvPr>
          <p:cNvSpPr txBox="1">
            <a:spLocks/>
          </p:cNvSpPr>
          <p:nvPr/>
        </p:nvSpPr>
        <p:spPr>
          <a:xfrm>
            <a:off x="3395724" y="5088046"/>
            <a:ext cx="611560" cy="576064"/>
          </a:xfrm>
          <a:prstGeom prst="rect">
            <a:avLst/>
          </a:prstGeom>
        </p:spPr>
        <p:txBody>
          <a:bodyPr vert="horz" lIns="0" tIns="0" rIns="0" bIns="0" rtlCol="0" anchor="ctr">
            <a:noAutofit/>
          </a:bodyPr>
          <a:lstStyle/>
          <a:p>
            <a:pPr algn="r">
              <a:spcBef>
                <a:spcPct val="20000"/>
              </a:spcBef>
              <a:buFont typeface="Arial" pitchFamily="34" charset="0"/>
              <a:buNone/>
              <a:defRPr/>
            </a:pPr>
            <a:r>
              <a:rPr lang="en-US" altLang="zh-CN" sz="3200" baseline="30000" dirty="0">
                <a:solidFill>
                  <a:prstClr val="black">
                    <a:tint val="75000"/>
                  </a:prstClr>
                </a:solidFill>
                <a:ea typeface="宋体" panose="02010600030101010101" pitchFamily="2" charset="-122"/>
              </a:rPr>
              <a:t>2</a:t>
            </a:r>
            <a:endParaRPr lang="zh-CN" altLang="en-US" sz="4400" baseline="30000" dirty="0">
              <a:solidFill>
                <a:prstClr val="black">
                  <a:tint val="75000"/>
                </a:prstClr>
              </a:solidFill>
              <a:ea typeface="宋体" panose="02010600030101010101" pitchFamily="2" charset="-122"/>
            </a:endParaRPr>
          </a:p>
        </p:txBody>
      </p:sp>
      <p:sp>
        <p:nvSpPr>
          <p:cNvPr id="6" name="TextBox 5">
            <a:extLst>
              <a:ext uri="{FF2B5EF4-FFF2-40B4-BE49-F238E27FC236}">
                <a16:creationId xmlns:a16="http://schemas.microsoft.com/office/drawing/2014/main" id="{89BD6DC3-178D-4B01-B5E5-39BFDBB3EF7B}"/>
              </a:ext>
            </a:extLst>
          </p:cNvPr>
          <p:cNvSpPr txBox="1"/>
          <p:nvPr/>
        </p:nvSpPr>
        <p:spPr>
          <a:xfrm>
            <a:off x="9391546" y="5166217"/>
            <a:ext cx="2656114" cy="1292662"/>
          </a:xfrm>
          <a:prstGeom prst="rect">
            <a:avLst/>
          </a:prstGeom>
          <a:noFill/>
        </p:spPr>
        <p:txBody>
          <a:bodyPr wrap="square" rtlCol="0">
            <a:spAutoFit/>
          </a:bodyPr>
          <a:lstStyle/>
          <a:p>
            <a:r>
              <a:rPr lang="en-US" sz="2600" dirty="0">
                <a:solidFill>
                  <a:schemeClr val="tx1">
                    <a:lumMod val="65000"/>
                    <a:lumOff val="35000"/>
                  </a:schemeClr>
                </a:solidFill>
                <a:latin typeface="Times New Roman" panose="02020603050405020304" pitchFamily="18" charset="0"/>
                <a:cs typeface="Times New Roman" panose="02020603050405020304" pitchFamily="18" charset="0"/>
              </a:rPr>
              <a:t>China Electronic Technology Cyber Security Co., Ltd.</a:t>
            </a:r>
          </a:p>
        </p:txBody>
      </p:sp>
      <p:sp>
        <p:nvSpPr>
          <p:cNvPr id="11" name="副标题 2">
            <a:extLst>
              <a:ext uri="{FF2B5EF4-FFF2-40B4-BE49-F238E27FC236}">
                <a16:creationId xmlns:a16="http://schemas.microsoft.com/office/drawing/2014/main" id="{A7FF7EBA-D587-4659-8333-6D9BE35D2A78}"/>
              </a:ext>
            </a:extLst>
          </p:cNvPr>
          <p:cNvSpPr txBox="1">
            <a:spLocks/>
          </p:cNvSpPr>
          <p:nvPr/>
        </p:nvSpPr>
        <p:spPr>
          <a:xfrm>
            <a:off x="8779986" y="5088046"/>
            <a:ext cx="611560" cy="576064"/>
          </a:xfrm>
          <a:prstGeom prst="rect">
            <a:avLst/>
          </a:prstGeom>
        </p:spPr>
        <p:txBody>
          <a:bodyPr vert="horz" lIns="0" tIns="0" rIns="0" bIns="0" rtlCol="0" anchor="ctr">
            <a:noAutofit/>
          </a:bodyPr>
          <a:lstStyle/>
          <a:p>
            <a:pPr algn="r">
              <a:spcBef>
                <a:spcPct val="20000"/>
              </a:spcBef>
              <a:buFont typeface="Arial" pitchFamily="34" charset="0"/>
              <a:buNone/>
              <a:defRPr/>
            </a:pPr>
            <a:r>
              <a:rPr lang="en-US" altLang="zh-CN" sz="3200" baseline="30000" dirty="0">
                <a:solidFill>
                  <a:prstClr val="black">
                    <a:tint val="75000"/>
                  </a:prstClr>
                </a:solidFill>
                <a:ea typeface="宋体" panose="02010600030101010101" pitchFamily="2" charset="-122"/>
              </a:rPr>
              <a:t>3</a:t>
            </a:r>
            <a:endParaRPr lang="zh-CN" altLang="en-US" sz="4400" baseline="30000" dirty="0">
              <a:solidFill>
                <a:prstClr val="black">
                  <a:tint val="75000"/>
                </a:prstClr>
              </a:solidFill>
              <a:ea typeface="宋体" panose="02010600030101010101" pitchFamily="2" charset="-122"/>
            </a:endParaRPr>
          </a:p>
        </p:txBody>
      </p:sp>
    </p:spTree>
    <p:extLst>
      <p:ext uri="{BB962C8B-B14F-4D97-AF65-F5344CB8AC3E}">
        <p14:creationId xmlns:p14="http://schemas.microsoft.com/office/powerpoint/2010/main" val="266162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C56E-C706-4552-BA7A-4946A92C7377}"/>
              </a:ext>
            </a:extLst>
          </p:cNvPr>
          <p:cNvSpPr>
            <a:spLocks noGrp="1"/>
          </p:cNvSpPr>
          <p:nvPr>
            <p:ph type="title"/>
          </p:nvPr>
        </p:nvSpPr>
        <p:spPr/>
        <p:txBody>
          <a:bodyPr anchor="t"/>
          <a:lstStyle/>
          <a:p>
            <a:pPr algn="ctr"/>
            <a:r>
              <a:rPr lang="en-US" b="1" dirty="0">
                <a:solidFill>
                  <a:srgbClr val="3366FF"/>
                </a:solidFill>
              </a:rPr>
              <a:t>Open Ports in 755 Built-in Apps</a:t>
            </a:r>
          </a:p>
        </p:txBody>
      </p:sp>
      <p:sp>
        <p:nvSpPr>
          <p:cNvPr id="4" name="Slide Number Placeholder 3">
            <a:extLst>
              <a:ext uri="{FF2B5EF4-FFF2-40B4-BE49-F238E27FC236}">
                <a16:creationId xmlns:a16="http://schemas.microsoft.com/office/drawing/2014/main" id="{9F079EC1-8A20-420F-97D5-6BFD8D4F3832}"/>
              </a:ext>
            </a:extLst>
          </p:cNvPr>
          <p:cNvSpPr>
            <a:spLocks noGrp="1"/>
          </p:cNvSpPr>
          <p:nvPr>
            <p:ph type="sldNum" sz="quarter" idx="12"/>
          </p:nvPr>
        </p:nvSpPr>
        <p:spPr/>
        <p:txBody>
          <a:bodyPr/>
          <a:lstStyle/>
          <a:p>
            <a:fld id="{B3C763C2-00F6-4403-B732-297E5C6890EF}" type="slidenum">
              <a:rPr lang="en-US" smtClean="0"/>
              <a:t>10</a:t>
            </a:fld>
            <a:endParaRPr lang="en-US" dirty="0"/>
          </a:p>
        </p:txBody>
      </p:sp>
      <p:pic>
        <p:nvPicPr>
          <p:cNvPr id="8" name="Picture 7">
            <a:extLst>
              <a:ext uri="{FF2B5EF4-FFF2-40B4-BE49-F238E27FC236}">
                <a16:creationId xmlns:a16="http://schemas.microsoft.com/office/drawing/2014/main" id="{24DA6A06-B741-4ECA-8F52-0070A3736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72" y="999464"/>
            <a:ext cx="6253168" cy="5667375"/>
          </a:xfrm>
          <a:prstGeom prst="rect">
            <a:avLst/>
          </a:prstGeom>
        </p:spPr>
      </p:pic>
      <p:sp>
        <p:nvSpPr>
          <p:cNvPr id="7" name="TextBox 6">
            <a:extLst>
              <a:ext uri="{FF2B5EF4-FFF2-40B4-BE49-F238E27FC236}">
                <a16:creationId xmlns:a16="http://schemas.microsoft.com/office/drawing/2014/main" id="{C75D97A0-77C1-4D0D-AE6D-BC37680E16FD}"/>
              </a:ext>
            </a:extLst>
          </p:cNvPr>
          <p:cNvSpPr txBox="1"/>
          <p:nvPr/>
        </p:nvSpPr>
        <p:spPr>
          <a:xfrm>
            <a:off x="6872174" y="1248072"/>
            <a:ext cx="5057553" cy="954107"/>
          </a:xfrm>
          <a:prstGeom prst="rect">
            <a:avLst/>
          </a:prstGeom>
          <a:noFill/>
        </p:spPr>
        <p:txBody>
          <a:bodyPr wrap="square" rtlCol="0">
            <a:spAutoFit/>
          </a:bodyPr>
          <a:lstStyle/>
          <a:p>
            <a:r>
              <a:rPr lang="en-US" sz="2800" dirty="0"/>
              <a:t>More than half of these built-in apps </a:t>
            </a:r>
            <a:r>
              <a:rPr lang="en-US" sz="2800" dirty="0">
                <a:solidFill>
                  <a:srgbClr val="3366FF"/>
                </a:solidFill>
              </a:rPr>
              <a:t>contain</a:t>
            </a:r>
            <a:r>
              <a:rPr lang="en-US" sz="2800" dirty="0"/>
              <a:t> </a:t>
            </a:r>
            <a:r>
              <a:rPr lang="en-US" sz="2800" dirty="0">
                <a:solidFill>
                  <a:srgbClr val="3366FF"/>
                </a:solidFill>
              </a:rPr>
              <a:t>UDP open port 68</a:t>
            </a:r>
            <a:r>
              <a:rPr lang="en-US" sz="2800" dirty="0"/>
              <a:t>.</a:t>
            </a:r>
          </a:p>
        </p:txBody>
      </p:sp>
      <p:sp>
        <p:nvSpPr>
          <p:cNvPr id="11" name="TextBox 10">
            <a:extLst>
              <a:ext uri="{FF2B5EF4-FFF2-40B4-BE49-F238E27FC236}">
                <a16:creationId xmlns:a16="http://schemas.microsoft.com/office/drawing/2014/main" id="{9747CBF5-4AAF-4401-B730-4B1BF39A7F15}"/>
              </a:ext>
            </a:extLst>
          </p:cNvPr>
          <p:cNvSpPr txBox="1"/>
          <p:nvPr/>
        </p:nvSpPr>
        <p:spPr>
          <a:xfrm>
            <a:off x="6872174" y="2696754"/>
            <a:ext cx="5057553" cy="954107"/>
          </a:xfrm>
          <a:prstGeom prst="rect">
            <a:avLst/>
          </a:prstGeom>
          <a:noFill/>
        </p:spPr>
        <p:txBody>
          <a:bodyPr wrap="square" rtlCol="0">
            <a:spAutoFit/>
          </a:bodyPr>
          <a:lstStyle/>
          <a:p>
            <a:r>
              <a:rPr lang="en-US" sz="2800" dirty="0"/>
              <a:t>One quarter (175 apps, </a:t>
            </a:r>
            <a:r>
              <a:rPr lang="en-US" sz="2800" dirty="0">
                <a:solidFill>
                  <a:srgbClr val="3366FF"/>
                </a:solidFill>
              </a:rPr>
              <a:t>23.2%</a:t>
            </a:r>
            <a:r>
              <a:rPr lang="en-US" sz="2800" dirty="0"/>
              <a:t>) have </a:t>
            </a:r>
            <a:r>
              <a:rPr lang="en-US" sz="2800" dirty="0">
                <a:solidFill>
                  <a:srgbClr val="3366FF"/>
                </a:solidFill>
              </a:rPr>
              <a:t>TCP/UDP port 5060 </a:t>
            </a:r>
            <a:r>
              <a:rPr lang="en-US" sz="2800" dirty="0"/>
              <a:t>open.</a:t>
            </a:r>
          </a:p>
        </p:txBody>
      </p:sp>
      <p:sp>
        <p:nvSpPr>
          <p:cNvPr id="12" name="TextBox 11">
            <a:extLst>
              <a:ext uri="{FF2B5EF4-FFF2-40B4-BE49-F238E27FC236}">
                <a16:creationId xmlns:a16="http://schemas.microsoft.com/office/drawing/2014/main" id="{1ACBDCE4-AFB6-41D0-8430-070605C5FBFB}"/>
              </a:ext>
            </a:extLst>
          </p:cNvPr>
          <p:cNvSpPr txBox="1"/>
          <p:nvPr/>
        </p:nvSpPr>
        <p:spPr>
          <a:xfrm>
            <a:off x="6872173" y="4175422"/>
            <a:ext cx="5195780" cy="2246769"/>
          </a:xfrm>
          <a:prstGeom prst="rect">
            <a:avLst/>
          </a:prstGeom>
          <a:noFill/>
        </p:spPr>
        <p:txBody>
          <a:bodyPr wrap="square" rtlCol="0">
            <a:spAutoFit/>
          </a:bodyPr>
          <a:lstStyle/>
          <a:p>
            <a:r>
              <a:rPr lang="en-US" sz="2800" dirty="0">
                <a:solidFill>
                  <a:srgbClr val="3366FF"/>
                </a:solidFill>
              </a:rPr>
              <a:t>41 Samsung and 16 LG models modify some Android AOSP apps </a:t>
            </a:r>
            <a:r>
              <a:rPr lang="en-US" sz="2800" dirty="0"/>
              <a:t>to introduce port 5060.</a:t>
            </a:r>
          </a:p>
          <a:p>
            <a:pPr marL="457200" indent="-457200">
              <a:buFont typeface="Arial" panose="020B0604020202020204" pitchFamily="34" charset="0"/>
              <a:buChar char="•"/>
            </a:pPr>
            <a:r>
              <a:rPr lang="en-US" sz="2800" dirty="0"/>
              <a:t>TCP port 6000 in </a:t>
            </a:r>
            <a:r>
              <a:rPr lang="en-US" sz="2800" dirty="0">
                <a:solidFill>
                  <a:srgbClr val="3366FF"/>
                </a:solidFill>
              </a:rPr>
              <a:t>Xiaomi</a:t>
            </a:r>
            <a:r>
              <a:rPr lang="en-US" sz="2400" dirty="0">
                <a:solidFill>
                  <a:srgbClr val="3366FF"/>
                </a:solidFill>
              </a:rPr>
              <a:t> Browser</a:t>
            </a:r>
          </a:p>
          <a:p>
            <a:pPr marL="457200" indent="-457200">
              <a:buFont typeface="Arial" panose="020B0604020202020204" pitchFamily="34" charset="0"/>
              <a:buChar char="•"/>
            </a:pPr>
            <a:r>
              <a:rPr lang="en-US" sz="2800" dirty="0"/>
              <a:t>UDP port 19529 in </a:t>
            </a:r>
            <a:r>
              <a:rPr lang="en-US" sz="2800" dirty="0">
                <a:solidFill>
                  <a:srgbClr val="3366FF"/>
                </a:solidFill>
              </a:rPr>
              <a:t>LG’s 18 apps</a:t>
            </a:r>
          </a:p>
        </p:txBody>
      </p:sp>
    </p:spTree>
    <p:extLst>
      <p:ext uri="{BB962C8B-B14F-4D97-AF65-F5344CB8AC3E}">
        <p14:creationId xmlns:p14="http://schemas.microsoft.com/office/powerpoint/2010/main" val="15964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3E2963-5B34-4CDA-ACAB-6C0F6994D95B}"/>
              </a:ext>
            </a:extLst>
          </p:cNvPr>
          <p:cNvSpPr/>
          <p:nvPr/>
        </p:nvSpPr>
        <p:spPr>
          <a:xfrm>
            <a:off x="0" y="21772"/>
            <a:ext cx="12192000" cy="6858000"/>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97AAF-5DA9-426E-89ED-147517C1E49C}"/>
              </a:ext>
            </a:extLst>
          </p:cNvPr>
          <p:cNvSpPr>
            <a:spLocks noGrp="1"/>
          </p:cNvSpPr>
          <p:nvPr>
            <p:ph type="ctrTitle"/>
          </p:nvPr>
        </p:nvSpPr>
        <p:spPr>
          <a:xfrm>
            <a:off x="539750" y="1543050"/>
            <a:ext cx="11112500" cy="3771900"/>
          </a:xfrm>
        </p:spPr>
        <p:txBody>
          <a:bodyPr anchor="ctr">
            <a:normAutofit/>
          </a:bodyPr>
          <a:lstStyle/>
          <a:p>
            <a:r>
              <a:rPr lang="en-US" sz="4800" b="1" dirty="0"/>
              <a:t>While crowdsourcing is effective in discovering open ports,</a:t>
            </a:r>
            <a:br>
              <a:rPr lang="en-US" sz="4800" b="1" dirty="0"/>
            </a:br>
            <a:r>
              <a:rPr lang="en-US" sz="4800" b="1" dirty="0">
                <a:solidFill>
                  <a:srgbClr val="3366FF"/>
                </a:solidFill>
              </a:rPr>
              <a:t>it does not reveal the code-level information </a:t>
            </a:r>
            <a:r>
              <a:rPr lang="en-US" sz="4800" b="1" dirty="0"/>
              <a:t>for more in-depth understanding or </a:t>
            </a:r>
            <a:r>
              <a:rPr lang="en-US" sz="4800" b="1" dirty="0">
                <a:highlight>
                  <a:srgbClr val="FFFF00"/>
                </a:highlight>
              </a:rPr>
              <a:t>diagnosis</a:t>
            </a:r>
            <a:r>
              <a:rPr lang="en-US" sz="4800" b="1" dirty="0"/>
              <a:t>.</a:t>
            </a:r>
          </a:p>
        </p:txBody>
      </p:sp>
    </p:spTree>
    <p:extLst>
      <p:ext uri="{BB962C8B-B14F-4D97-AF65-F5344CB8AC3E}">
        <p14:creationId xmlns:p14="http://schemas.microsoft.com/office/powerpoint/2010/main" val="29301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3F02-9272-4927-B281-F19C2329B6DA}"/>
              </a:ext>
            </a:extLst>
          </p:cNvPr>
          <p:cNvSpPr>
            <a:spLocks noGrp="1"/>
          </p:cNvSpPr>
          <p:nvPr>
            <p:ph type="title"/>
          </p:nvPr>
        </p:nvSpPr>
        <p:spPr/>
        <p:txBody>
          <a:bodyPr anchor="t"/>
          <a:lstStyle/>
          <a:p>
            <a:pPr algn="ctr"/>
            <a:r>
              <a:rPr lang="en-US" b="1" dirty="0"/>
              <a:t>Open Port Diagnosis via Static Analysis</a:t>
            </a:r>
          </a:p>
        </p:txBody>
      </p:sp>
      <p:sp>
        <p:nvSpPr>
          <p:cNvPr id="4" name="Slide Number Placeholder 3">
            <a:extLst>
              <a:ext uri="{FF2B5EF4-FFF2-40B4-BE49-F238E27FC236}">
                <a16:creationId xmlns:a16="http://schemas.microsoft.com/office/drawing/2014/main" id="{0D2FBF01-A7B3-4A56-A241-FBB830EC579B}"/>
              </a:ext>
            </a:extLst>
          </p:cNvPr>
          <p:cNvSpPr>
            <a:spLocks noGrp="1"/>
          </p:cNvSpPr>
          <p:nvPr>
            <p:ph type="sldNum" sz="quarter" idx="12"/>
          </p:nvPr>
        </p:nvSpPr>
        <p:spPr/>
        <p:txBody>
          <a:bodyPr/>
          <a:lstStyle/>
          <a:p>
            <a:fld id="{B3C763C2-00F6-4403-B732-297E5C6890EF}" type="slidenum">
              <a:rPr lang="en-US" smtClean="0"/>
              <a:t>12</a:t>
            </a:fld>
            <a:endParaRPr lang="en-US" dirty="0"/>
          </a:p>
        </p:txBody>
      </p:sp>
      <p:pic>
        <p:nvPicPr>
          <p:cNvPr id="5" name="Picture 4">
            <a:extLst>
              <a:ext uri="{FF2B5EF4-FFF2-40B4-BE49-F238E27FC236}">
                <a16:creationId xmlns:a16="http://schemas.microsoft.com/office/drawing/2014/main" id="{666E3E86-5AD0-41F7-B503-006EF7782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728" y="1219204"/>
            <a:ext cx="7386066" cy="5108860"/>
          </a:xfrm>
          <a:prstGeom prst="rect">
            <a:avLst/>
          </a:prstGeom>
        </p:spPr>
      </p:pic>
      <p:cxnSp>
        <p:nvCxnSpPr>
          <p:cNvPr id="6" name="Straight Arrow Connector 5">
            <a:extLst>
              <a:ext uri="{FF2B5EF4-FFF2-40B4-BE49-F238E27FC236}">
                <a16:creationId xmlns:a16="http://schemas.microsoft.com/office/drawing/2014/main" id="{B6D1023D-FCE6-4D3B-8155-4F5B47EB66E3}"/>
              </a:ext>
            </a:extLst>
          </p:cNvPr>
          <p:cNvCxnSpPr>
            <a:cxnSpLocks/>
          </p:cNvCxnSpPr>
          <p:nvPr/>
        </p:nvCxnSpPr>
        <p:spPr>
          <a:xfrm flipV="1">
            <a:off x="2184991" y="2630511"/>
            <a:ext cx="0" cy="2155676"/>
          </a:xfrm>
          <a:prstGeom prst="straightConnector1">
            <a:avLst/>
          </a:prstGeom>
          <a:ln w="76200">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7F0E1C-B35B-46FD-97A2-A67E862BBE88}"/>
              </a:ext>
            </a:extLst>
          </p:cNvPr>
          <p:cNvSpPr txBox="1"/>
          <p:nvPr/>
        </p:nvSpPr>
        <p:spPr>
          <a:xfrm>
            <a:off x="1601086" y="2021547"/>
            <a:ext cx="1219200" cy="584775"/>
          </a:xfrm>
          <a:prstGeom prst="rect">
            <a:avLst/>
          </a:prstGeom>
          <a:noFill/>
        </p:spPr>
        <p:txBody>
          <a:bodyPr wrap="square" rtlCol="0">
            <a:spAutoFit/>
          </a:bodyPr>
          <a:lstStyle/>
          <a:p>
            <a:pPr algn="ctr"/>
            <a:r>
              <a:rPr lang="en-US" altLang="zh-CN" sz="3200" dirty="0">
                <a:solidFill>
                  <a:srgbClr val="3366FF"/>
                </a:solidFill>
              </a:rPr>
              <a:t>SDK?</a:t>
            </a:r>
            <a:endParaRPr lang="en-US" sz="3200" dirty="0">
              <a:solidFill>
                <a:srgbClr val="3366FF"/>
              </a:solidFill>
            </a:endParaRPr>
          </a:p>
        </p:txBody>
      </p:sp>
      <p:sp>
        <p:nvSpPr>
          <p:cNvPr id="8" name="Oval 7">
            <a:extLst>
              <a:ext uri="{FF2B5EF4-FFF2-40B4-BE49-F238E27FC236}">
                <a16:creationId xmlns:a16="http://schemas.microsoft.com/office/drawing/2014/main" id="{9A6A77A7-8FA7-4037-8D2A-F73CF791674B}"/>
              </a:ext>
            </a:extLst>
          </p:cNvPr>
          <p:cNvSpPr/>
          <p:nvPr/>
        </p:nvSpPr>
        <p:spPr>
          <a:xfrm>
            <a:off x="1994491" y="4916511"/>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dirty="0"/>
              <a:t>1</a:t>
            </a:r>
            <a:endParaRPr lang="en-US" sz="2400" dirty="0"/>
          </a:p>
        </p:txBody>
      </p:sp>
      <p:sp>
        <p:nvSpPr>
          <p:cNvPr id="9" name="Oval 8">
            <a:extLst>
              <a:ext uri="{FF2B5EF4-FFF2-40B4-BE49-F238E27FC236}">
                <a16:creationId xmlns:a16="http://schemas.microsoft.com/office/drawing/2014/main" id="{76C3D00A-E0AA-4D45-8357-3493B28CC9E6}"/>
              </a:ext>
            </a:extLst>
          </p:cNvPr>
          <p:cNvSpPr/>
          <p:nvPr/>
        </p:nvSpPr>
        <p:spPr>
          <a:xfrm>
            <a:off x="7409119" y="3644023"/>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a:t>2</a:t>
            </a:r>
            <a:endParaRPr lang="en-US" sz="2400" dirty="0"/>
          </a:p>
        </p:txBody>
      </p:sp>
      <p:sp>
        <p:nvSpPr>
          <p:cNvPr id="10" name="TextBox 9">
            <a:extLst>
              <a:ext uri="{FF2B5EF4-FFF2-40B4-BE49-F238E27FC236}">
                <a16:creationId xmlns:a16="http://schemas.microsoft.com/office/drawing/2014/main" id="{60DAEAD2-622E-4AF4-AF4F-34D05154DF37}"/>
              </a:ext>
            </a:extLst>
          </p:cNvPr>
          <p:cNvSpPr txBox="1"/>
          <p:nvPr/>
        </p:nvSpPr>
        <p:spPr>
          <a:xfrm>
            <a:off x="7561519" y="3377365"/>
            <a:ext cx="2362200" cy="1077218"/>
          </a:xfrm>
          <a:prstGeom prst="rect">
            <a:avLst/>
          </a:prstGeom>
          <a:noFill/>
        </p:spPr>
        <p:txBody>
          <a:bodyPr wrap="square" rtlCol="0">
            <a:spAutoFit/>
          </a:bodyPr>
          <a:lstStyle/>
          <a:p>
            <a:pPr algn="ctr"/>
            <a:r>
              <a:rPr lang="en-US" altLang="zh-CN" sz="3200" dirty="0">
                <a:solidFill>
                  <a:srgbClr val="3366FF"/>
                </a:solidFill>
              </a:rPr>
              <a:t>Insecure</a:t>
            </a:r>
            <a:r>
              <a:rPr lang="zh-CN" altLang="en-US" sz="3200" dirty="0">
                <a:solidFill>
                  <a:srgbClr val="3366FF"/>
                </a:solidFill>
              </a:rPr>
              <a:t> </a:t>
            </a:r>
            <a:r>
              <a:rPr lang="en-US" altLang="zh-CN" sz="3200" dirty="0">
                <a:solidFill>
                  <a:srgbClr val="3366FF"/>
                </a:solidFill>
              </a:rPr>
              <a:t>parameters?</a:t>
            </a:r>
            <a:endParaRPr lang="en-US" sz="3200" dirty="0">
              <a:solidFill>
                <a:srgbClr val="3366FF"/>
              </a:solidFill>
            </a:endParaRPr>
          </a:p>
        </p:txBody>
      </p:sp>
    </p:spTree>
    <p:extLst>
      <p:ext uri="{BB962C8B-B14F-4D97-AF65-F5344CB8AC3E}">
        <p14:creationId xmlns:p14="http://schemas.microsoft.com/office/powerpoint/2010/main" val="37950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DBB8-6DF6-48C9-B683-942EDC867837}"/>
              </a:ext>
            </a:extLst>
          </p:cNvPr>
          <p:cNvSpPr>
            <a:spLocks noGrp="1"/>
          </p:cNvSpPr>
          <p:nvPr>
            <p:ph type="title"/>
          </p:nvPr>
        </p:nvSpPr>
        <p:spPr/>
        <p:txBody>
          <a:bodyPr anchor="t"/>
          <a:lstStyle/>
          <a:p>
            <a:pPr algn="ctr"/>
            <a:r>
              <a:rPr lang="en-US" b="1" dirty="0"/>
              <a:t>Diagnosis I: Open-Port SDKs</a:t>
            </a:r>
          </a:p>
        </p:txBody>
      </p:sp>
      <p:sp>
        <p:nvSpPr>
          <p:cNvPr id="3" name="Content Placeholder 2">
            <a:extLst>
              <a:ext uri="{FF2B5EF4-FFF2-40B4-BE49-F238E27FC236}">
                <a16:creationId xmlns:a16="http://schemas.microsoft.com/office/drawing/2014/main" id="{3F2A5F9A-5A59-49DE-A278-70B02511DECC}"/>
              </a:ext>
            </a:extLst>
          </p:cNvPr>
          <p:cNvSpPr>
            <a:spLocks noGrp="1"/>
          </p:cNvSpPr>
          <p:nvPr>
            <p:ph idx="1"/>
          </p:nvPr>
        </p:nvSpPr>
        <p:spPr>
          <a:xfrm>
            <a:off x="838200" y="1233370"/>
            <a:ext cx="10515600" cy="2083982"/>
          </a:xfrm>
        </p:spPr>
        <p:txBody>
          <a:bodyPr>
            <a:normAutofit/>
          </a:bodyPr>
          <a:lstStyle/>
          <a:p>
            <a:r>
              <a:rPr lang="en-US" sz="3200" dirty="0"/>
              <a:t>Out of the 1,520 open-port apps:</a:t>
            </a:r>
          </a:p>
          <a:p>
            <a:pPr lvl="1"/>
            <a:r>
              <a:rPr lang="en-US" sz="2800" dirty="0">
                <a:solidFill>
                  <a:srgbClr val="3366FF"/>
                </a:solidFill>
              </a:rPr>
              <a:t>61.8% </a:t>
            </a:r>
            <a:r>
              <a:rPr lang="en-US" sz="2800" dirty="0"/>
              <a:t>are solely due to SDKs;</a:t>
            </a:r>
            <a:br>
              <a:rPr lang="en-US" sz="2800" dirty="0"/>
            </a:br>
            <a:r>
              <a:rPr lang="en-US" sz="2800" dirty="0">
                <a:solidFill>
                  <a:srgbClr val="3366FF"/>
                </a:solidFill>
              </a:rPr>
              <a:t>Facebook SDK </a:t>
            </a:r>
            <a:r>
              <a:rPr lang="en-US" sz="2800" dirty="0"/>
              <a:t>is the major contributor.</a:t>
            </a:r>
          </a:p>
          <a:p>
            <a:pPr lvl="1"/>
            <a:r>
              <a:rPr lang="en-US" sz="2800" dirty="0">
                <a:solidFill>
                  <a:srgbClr val="3366FF"/>
                </a:solidFill>
              </a:rPr>
              <a:t>13 open-port SDKs </a:t>
            </a:r>
            <a:r>
              <a:rPr lang="en-US" sz="2800" dirty="0"/>
              <a:t>detected:</a:t>
            </a:r>
          </a:p>
        </p:txBody>
      </p:sp>
      <p:pic>
        <p:nvPicPr>
          <p:cNvPr id="5" name="Picture 4">
            <a:extLst>
              <a:ext uri="{FF2B5EF4-FFF2-40B4-BE49-F238E27FC236}">
                <a16:creationId xmlns:a16="http://schemas.microsoft.com/office/drawing/2014/main" id="{24EBDB34-5005-4E10-A369-C64ACB591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9" y="3045970"/>
            <a:ext cx="12073382" cy="3461156"/>
          </a:xfrm>
          <a:prstGeom prst="rect">
            <a:avLst/>
          </a:prstGeom>
        </p:spPr>
      </p:pic>
      <p:sp>
        <p:nvSpPr>
          <p:cNvPr id="4" name="Slide Number Placeholder 3">
            <a:extLst>
              <a:ext uri="{FF2B5EF4-FFF2-40B4-BE49-F238E27FC236}">
                <a16:creationId xmlns:a16="http://schemas.microsoft.com/office/drawing/2014/main" id="{91E64DAA-9D66-4E86-8E41-24BFADB90AB2}"/>
              </a:ext>
            </a:extLst>
          </p:cNvPr>
          <p:cNvSpPr>
            <a:spLocks noGrp="1"/>
          </p:cNvSpPr>
          <p:nvPr>
            <p:ph type="sldNum" sz="quarter" idx="12"/>
          </p:nvPr>
        </p:nvSpPr>
        <p:spPr/>
        <p:txBody>
          <a:bodyPr/>
          <a:lstStyle/>
          <a:p>
            <a:fld id="{B3C763C2-00F6-4403-B732-297E5C6890EF}" type="slidenum">
              <a:rPr lang="en-US" smtClean="0"/>
              <a:t>13</a:t>
            </a:fld>
            <a:endParaRPr lang="en-US" dirty="0"/>
          </a:p>
        </p:txBody>
      </p:sp>
    </p:spTree>
    <p:extLst>
      <p:ext uri="{BB962C8B-B14F-4D97-AF65-F5344CB8AC3E}">
        <p14:creationId xmlns:p14="http://schemas.microsoft.com/office/powerpoint/2010/main" val="306677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56EC-6203-4EEB-B0AF-41E75D6BFF32}"/>
              </a:ext>
            </a:extLst>
          </p:cNvPr>
          <p:cNvSpPr>
            <a:spLocks noGrp="1"/>
          </p:cNvSpPr>
          <p:nvPr>
            <p:ph type="title"/>
          </p:nvPr>
        </p:nvSpPr>
        <p:spPr/>
        <p:txBody>
          <a:bodyPr anchor="t"/>
          <a:lstStyle/>
          <a:p>
            <a:pPr algn="ctr"/>
            <a:r>
              <a:rPr lang="en-US" b="1" dirty="0"/>
              <a:t>Diagnosis II: Insecure API Usages</a:t>
            </a:r>
            <a:endParaRPr lang="en-US" dirty="0"/>
          </a:p>
        </p:txBody>
      </p:sp>
      <p:sp>
        <p:nvSpPr>
          <p:cNvPr id="4" name="Slide Number Placeholder 3">
            <a:extLst>
              <a:ext uri="{FF2B5EF4-FFF2-40B4-BE49-F238E27FC236}">
                <a16:creationId xmlns:a16="http://schemas.microsoft.com/office/drawing/2014/main" id="{B6E16CF1-3A60-4626-8CC7-6A3A7E20B0AA}"/>
              </a:ext>
            </a:extLst>
          </p:cNvPr>
          <p:cNvSpPr>
            <a:spLocks noGrp="1"/>
          </p:cNvSpPr>
          <p:nvPr>
            <p:ph type="sldNum" sz="quarter" idx="12"/>
          </p:nvPr>
        </p:nvSpPr>
        <p:spPr/>
        <p:txBody>
          <a:bodyPr/>
          <a:lstStyle/>
          <a:p>
            <a:fld id="{B3C763C2-00F6-4403-B732-297E5C6890EF}" type="slidenum">
              <a:rPr lang="en-US" smtClean="0"/>
              <a:t>14</a:t>
            </a:fld>
            <a:endParaRPr lang="en-US" dirty="0"/>
          </a:p>
        </p:txBody>
      </p:sp>
      <p:sp>
        <p:nvSpPr>
          <p:cNvPr id="5" name="Rectangle 4">
            <a:extLst>
              <a:ext uri="{FF2B5EF4-FFF2-40B4-BE49-F238E27FC236}">
                <a16:creationId xmlns:a16="http://schemas.microsoft.com/office/drawing/2014/main" id="{4BDBAFF2-1807-4109-A49E-A81D2F73FBD4}"/>
              </a:ext>
            </a:extLst>
          </p:cNvPr>
          <p:cNvSpPr/>
          <p:nvPr/>
        </p:nvSpPr>
        <p:spPr>
          <a:xfrm>
            <a:off x="961992" y="2161519"/>
            <a:ext cx="2610547" cy="24478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0000FF"/>
                </a:solidFill>
              </a:rPr>
              <a:t>581 apps </a:t>
            </a:r>
            <a:r>
              <a:rPr lang="en-US" sz="2800" dirty="0"/>
              <a:t>whose open ports are not introduced by SDKs</a:t>
            </a:r>
            <a:endParaRPr lang="en-US" sz="2800" b="1" dirty="0">
              <a:solidFill>
                <a:srgbClr val="3366FF"/>
              </a:solidFill>
            </a:endParaRPr>
          </a:p>
        </p:txBody>
      </p:sp>
      <p:sp>
        <p:nvSpPr>
          <p:cNvPr id="6" name="Rectangle 5">
            <a:extLst>
              <a:ext uri="{FF2B5EF4-FFF2-40B4-BE49-F238E27FC236}">
                <a16:creationId xmlns:a16="http://schemas.microsoft.com/office/drawing/2014/main" id="{4944AA2E-1AAE-4A8E-9887-0C9F82B33B97}"/>
              </a:ext>
            </a:extLst>
          </p:cNvPr>
          <p:cNvSpPr/>
          <p:nvPr/>
        </p:nvSpPr>
        <p:spPr>
          <a:xfrm>
            <a:off x="4790726" y="2161520"/>
            <a:ext cx="2610547" cy="24478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611 open ports from </a:t>
            </a:r>
            <a:r>
              <a:rPr lang="en-US" sz="2800" dirty="0">
                <a:solidFill>
                  <a:srgbClr val="0000FF"/>
                </a:solidFill>
              </a:rPr>
              <a:t>390 apps (67.1%) </a:t>
            </a:r>
            <a:r>
              <a:rPr lang="en-US" sz="2800" dirty="0"/>
              <a:t>adopted </a:t>
            </a:r>
            <a:r>
              <a:rPr lang="en-US" sz="2800" dirty="0">
                <a:solidFill>
                  <a:srgbClr val="0432FF"/>
                </a:solidFill>
              </a:rPr>
              <a:t>“convenient” API usages</a:t>
            </a:r>
            <a:endParaRPr lang="en-US" sz="2800" b="1" dirty="0">
              <a:solidFill>
                <a:srgbClr val="3366FF"/>
              </a:solidFill>
            </a:endParaRPr>
          </a:p>
        </p:txBody>
      </p:sp>
      <p:sp>
        <p:nvSpPr>
          <p:cNvPr id="7" name="Rectangle 6">
            <a:extLst>
              <a:ext uri="{FF2B5EF4-FFF2-40B4-BE49-F238E27FC236}">
                <a16:creationId xmlns:a16="http://schemas.microsoft.com/office/drawing/2014/main" id="{7FA9A84B-6079-4B51-BA95-65B3D470B484}"/>
              </a:ext>
            </a:extLst>
          </p:cNvPr>
          <p:cNvSpPr/>
          <p:nvPr/>
        </p:nvSpPr>
        <p:spPr>
          <a:xfrm>
            <a:off x="8619461" y="2161518"/>
            <a:ext cx="2610547" cy="24478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164 ports from </a:t>
            </a:r>
            <a:r>
              <a:rPr lang="en-US" sz="2800" dirty="0">
                <a:solidFill>
                  <a:srgbClr val="0000FF"/>
                </a:solidFill>
              </a:rPr>
              <a:t>120 apps (</a:t>
            </a:r>
            <a:r>
              <a:rPr lang="en-US" sz="2800" dirty="0">
                <a:solidFill>
                  <a:srgbClr val="0432FF"/>
                </a:solidFill>
              </a:rPr>
              <a:t>20.7%</a:t>
            </a:r>
            <a:r>
              <a:rPr lang="en-US" sz="2800" dirty="0">
                <a:solidFill>
                  <a:srgbClr val="0000FF"/>
                </a:solidFill>
              </a:rPr>
              <a:t>)</a:t>
            </a:r>
            <a:r>
              <a:rPr lang="en-US" sz="2800" dirty="0"/>
              <a:t> set their </a:t>
            </a:r>
            <a:r>
              <a:rPr lang="en-US" sz="2800" dirty="0">
                <a:solidFill>
                  <a:schemeClr val="tx1"/>
                </a:solidFill>
              </a:rPr>
              <a:t>port number param</a:t>
            </a:r>
            <a:r>
              <a:rPr lang="en-US" sz="2800" dirty="0">
                <a:solidFill>
                  <a:srgbClr val="0432FF"/>
                </a:solidFill>
              </a:rPr>
              <a:t> random</a:t>
            </a:r>
            <a:endParaRPr lang="en-US" sz="2800" b="1" dirty="0">
              <a:solidFill>
                <a:srgbClr val="3366FF"/>
              </a:solidFill>
            </a:endParaRPr>
          </a:p>
        </p:txBody>
      </p:sp>
      <p:sp>
        <p:nvSpPr>
          <p:cNvPr id="8" name="TextBox 7">
            <a:extLst>
              <a:ext uri="{FF2B5EF4-FFF2-40B4-BE49-F238E27FC236}">
                <a16:creationId xmlns:a16="http://schemas.microsoft.com/office/drawing/2014/main" id="{BD075C6B-05FB-425C-A6B3-7228FF40460D}"/>
              </a:ext>
            </a:extLst>
          </p:cNvPr>
          <p:cNvSpPr txBox="1"/>
          <p:nvPr/>
        </p:nvSpPr>
        <p:spPr>
          <a:xfrm>
            <a:off x="961993" y="4962272"/>
            <a:ext cx="10268016" cy="954107"/>
          </a:xfrm>
          <a:prstGeom prst="rect">
            <a:avLst/>
          </a:prstGeom>
          <a:noFill/>
          <a:ln w="19050">
            <a:solidFill>
              <a:schemeClr val="tx1"/>
            </a:solidFill>
            <a:prstDash val="dash"/>
          </a:ln>
        </p:spPr>
        <p:txBody>
          <a:bodyPr wrap="square" rtlCol="0">
            <a:spAutoFit/>
          </a:bodyPr>
          <a:lstStyle/>
          <a:p>
            <a:pPr algn="ctr"/>
            <a:r>
              <a:rPr lang="en-US" sz="2800" b="1" dirty="0"/>
              <a:t>20.7% (120/581) open-port apps adopt </a:t>
            </a:r>
            <a:r>
              <a:rPr lang="en-US" sz="2800" b="1" dirty="0">
                <a:solidFill>
                  <a:srgbClr val="3366FF"/>
                </a:solidFill>
              </a:rPr>
              <a:t>convenient but insecure</a:t>
            </a:r>
            <a:r>
              <a:rPr lang="en-US" sz="2800" b="1" dirty="0"/>
              <a:t> API usages.</a:t>
            </a:r>
          </a:p>
        </p:txBody>
      </p:sp>
      <p:sp>
        <p:nvSpPr>
          <p:cNvPr id="9" name="TextBox 8">
            <a:extLst>
              <a:ext uri="{FF2B5EF4-FFF2-40B4-BE49-F238E27FC236}">
                <a16:creationId xmlns:a16="http://schemas.microsoft.com/office/drawing/2014/main" id="{B0A3AF9C-34A0-46D8-85F6-1D24EFA0729F}"/>
              </a:ext>
            </a:extLst>
          </p:cNvPr>
          <p:cNvSpPr txBox="1"/>
          <p:nvPr/>
        </p:nvSpPr>
        <p:spPr>
          <a:xfrm>
            <a:off x="4572251" y="1198987"/>
            <a:ext cx="3047495" cy="830997"/>
          </a:xfrm>
          <a:prstGeom prst="rect">
            <a:avLst/>
          </a:prstGeom>
          <a:noFill/>
        </p:spPr>
        <p:txBody>
          <a:bodyPr wrap="square" rtlCol="0">
            <a:spAutoFit/>
          </a:bodyPr>
          <a:lstStyle/>
          <a:p>
            <a:pPr algn="ctr"/>
            <a:r>
              <a:rPr lang="en-US" sz="2400" dirty="0"/>
              <a:t>Did not set the IP </a:t>
            </a:r>
            <a:r>
              <a:rPr lang="en-US" sz="2400" dirty="0" err="1"/>
              <a:t>addr</a:t>
            </a:r>
            <a:r>
              <a:rPr lang="en-US" sz="2400" dirty="0"/>
              <a:t> param or set it “null”.</a:t>
            </a:r>
          </a:p>
        </p:txBody>
      </p:sp>
      <p:cxnSp>
        <p:nvCxnSpPr>
          <p:cNvPr id="11" name="Straight Arrow Connector 10">
            <a:extLst>
              <a:ext uri="{FF2B5EF4-FFF2-40B4-BE49-F238E27FC236}">
                <a16:creationId xmlns:a16="http://schemas.microsoft.com/office/drawing/2014/main" id="{DCB59419-853A-4EF1-B5F4-15C88E3E4B36}"/>
              </a:ext>
            </a:extLst>
          </p:cNvPr>
          <p:cNvCxnSpPr>
            <a:stCxn id="5" idx="3"/>
            <a:endCxn id="6" idx="1"/>
          </p:cNvCxnSpPr>
          <p:nvPr/>
        </p:nvCxnSpPr>
        <p:spPr>
          <a:xfrm>
            <a:off x="3572539" y="3385455"/>
            <a:ext cx="1218187" cy="1"/>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CBEAE9D-5DA4-4290-A03B-0E7332A29A22}"/>
              </a:ext>
            </a:extLst>
          </p:cNvPr>
          <p:cNvCxnSpPr>
            <a:cxnSpLocks/>
            <a:stCxn id="6" idx="3"/>
            <a:endCxn id="7" idx="1"/>
          </p:cNvCxnSpPr>
          <p:nvPr/>
        </p:nvCxnSpPr>
        <p:spPr>
          <a:xfrm flipV="1">
            <a:off x="7401273" y="3385454"/>
            <a:ext cx="1218188" cy="2"/>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65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3E2963-5B34-4CDA-ACAB-6C0F6994D95B}"/>
              </a:ext>
            </a:extLst>
          </p:cNvPr>
          <p:cNvSpPr/>
          <p:nvPr/>
        </p:nvSpPr>
        <p:spPr>
          <a:xfrm>
            <a:off x="0" y="0"/>
            <a:ext cx="12192000" cy="6858000"/>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97AAF-5DA9-426E-89ED-147517C1E49C}"/>
              </a:ext>
            </a:extLst>
          </p:cNvPr>
          <p:cNvSpPr>
            <a:spLocks noGrp="1"/>
          </p:cNvSpPr>
          <p:nvPr>
            <p:ph type="ctrTitle"/>
          </p:nvPr>
        </p:nvSpPr>
        <p:spPr>
          <a:xfrm>
            <a:off x="539750" y="1543050"/>
            <a:ext cx="11112500" cy="3771900"/>
          </a:xfrm>
        </p:spPr>
        <p:txBody>
          <a:bodyPr anchor="ctr">
            <a:normAutofit/>
          </a:bodyPr>
          <a:lstStyle/>
          <a:p>
            <a:r>
              <a:rPr lang="en-US" sz="4800" b="1" dirty="0"/>
              <a:t>In the last phase of our pipeline, </a:t>
            </a:r>
            <a:br>
              <a:rPr lang="en-US" sz="4800" b="1" dirty="0"/>
            </a:br>
            <a:r>
              <a:rPr lang="en-US" sz="4800" b="1" dirty="0"/>
              <a:t>we perform three novel </a:t>
            </a:r>
            <a:br>
              <a:rPr lang="en-US" sz="4800" b="1" dirty="0"/>
            </a:br>
            <a:r>
              <a:rPr lang="en-US" sz="4800" b="1" dirty="0">
                <a:solidFill>
                  <a:srgbClr val="3366FF"/>
                </a:solidFill>
              </a:rPr>
              <a:t>security assessments of open ports</a:t>
            </a:r>
            <a:r>
              <a:rPr lang="en-US" sz="4800" b="1" dirty="0"/>
              <a:t>.</a:t>
            </a:r>
          </a:p>
        </p:txBody>
      </p:sp>
    </p:spTree>
    <p:extLst>
      <p:ext uri="{BB962C8B-B14F-4D97-AF65-F5344CB8AC3E}">
        <p14:creationId xmlns:p14="http://schemas.microsoft.com/office/powerpoint/2010/main" val="393920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EF30-BA40-410B-BDA4-B16E0284B7D8}"/>
              </a:ext>
            </a:extLst>
          </p:cNvPr>
          <p:cNvSpPr>
            <a:spLocks noGrp="1"/>
          </p:cNvSpPr>
          <p:nvPr>
            <p:ph type="title"/>
          </p:nvPr>
        </p:nvSpPr>
        <p:spPr/>
        <p:txBody>
          <a:bodyPr anchor="t"/>
          <a:lstStyle/>
          <a:p>
            <a:r>
              <a:rPr lang="en-US" b="1" dirty="0"/>
              <a:t>Vulnerability Patterns Identified in Open Ports</a:t>
            </a:r>
          </a:p>
        </p:txBody>
      </p:sp>
      <p:sp>
        <p:nvSpPr>
          <p:cNvPr id="4" name="Slide Number Placeholder 3">
            <a:extLst>
              <a:ext uri="{FF2B5EF4-FFF2-40B4-BE49-F238E27FC236}">
                <a16:creationId xmlns:a16="http://schemas.microsoft.com/office/drawing/2014/main" id="{107B0A27-2A22-493C-B187-CC46FCF75E5B}"/>
              </a:ext>
            </a:extLst>
          </p:cNvPr>
          <p:cNvSpPr>
            <a:spLocks noGrp="1"/>
          </p:cNvSpPr>
          <p:nvPr>
            <p:ph type="sldNum" sz="quarter" idx="12"/>
          </p:nvPr>
        </p:nvSpPr>
        <p:spPr/>
        <p:txBody>
          <a:bodyPr/>
          <a:lstStyle/>
          <a:p>
            <a:fld id="{B3C763C2-00F6-4403-B732-297E5C6890EF}" type="slidenum">
              <a:rPr lang="en-US" smtClean="0"/>
              <a:t>16</a:t>
            </a:fld>
            <a:endParaRPr lang="en-US" dirty="0"/>
          </a:p>
        </p:txBody>
      </p:sp>
      <p:pic>
        <p:nvPicPr>
          <p:cNvPr id="6" name="Picture 5">
            <a:extLst>
              <a:ext uri="{FF2B5EF4-FFF2-40B4-BE49-F238E27FC236}">
                <a16:creationId xmlns:a16="http://schemas.microsoft.com/office/drawing/2014/main" id="{B4296856-6F7F-42CB-8A84-9E4DBCC39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54" y="1340951"/>
            <a:ext cx="10017642" cy="3070046"/>
          </a:xfrm>
          <a:prstGeom prst="rect">
            <a:avLst/>
          </a:prstGeom>
        </p:spPr>
      </p:pic>
      <p:sp>
        <p:nvSpPr>
          <p:cNvPr id="9" name="Speech Bubble: Rectangle with Corners Rounded 6">
            <a:extLst>
              <a:ext uri="{FF2B5EF4-FFF2-40B4-BE49-F238E27FC236}">
                <a16:creationId xmlns:a16="http://schemas.microsoft.com/office/drawing/2014/main" id="{5F72C600-B166-4F54-8F0F-24C0897185FB}"/>
              </a:ext>
            </a:extLst>
          </p:cNvPr>
          <p:cNvSpPr/>
          <p:nvPr/>
        </p:nvSpPr>
        <p:spPr>
          <a:xfrm>
            <a:off x="5493345" y="1859854"/>
            <a:ext cx="3017520" cy="1136073"/>
          </a:xfrm>
          <a:prstGeom prst="wedgeRoundRectCallout">
            <a:avLst>
              <a:gd name="adj1" fmla="val 20942"/>
              <a:gd name="adj2" fmla="val 77569"/>
              <a:gd name="adj3" fmla="val 16667"/>
            </a:avLst>
          </a:prstGeom>
          <a:solidFill>
            <a:sysClr val="window" lastClr="FFFFFF"/>
          </a:soli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Terminate on-going </a:t>
            </a:r>
            <a:r>
              <a:rPr kumimoji="0" lang="en-US" sz="2400" b="0" i="0" u="none" strike="noStrike" kern="0" cap="none" spc="0" normalizeH="0" noProof="0" dirty="0">
                <a:ln>
                  <a:noFill/>
                </a:ln>
                <a:solidFill>
                  <a:srgbClr val="FF0000"/>
                </a:solidFill>
                <a:effectLst/>
                <a:uLnTx/>
                <a:uFillTx/>
              </a:rPr>
              <a:t>sessions by sending two UDP packets</a:t>
            </a:r>
            <a:endParaRPr kumimoji="0" lang="en-US" sz="2400" b="0" i="0" u="none" strike="noStrike" kern="0" cap="none" spc="0" normalizeH="0" baseline="0" noProof="0" dirty="0">
              <a:ln>
                <a:noFill/>
              </a:ln>
              <a:solidFill>
                <a:srgbClr val="FF0000"/>
              </a:solidFill>
              <a:effectLst/>
              <a:uLnTx/>
              <a:uFillTx/>
            </a:endParaRPr>
          </a:p>
        </p:txBody>
      </p:sp>
      <p:sp>
        <p:nvSpPr>
          <p:cNvPr id="10" name="Speech Bubble: Rectangle with Corners Rounded 9">
            <a:extLst>
              <a:ext uri="{FF2B5EF4-FFF2-40B4-BE49-F238E27FC236}">
                <a16:creationId xmlns:a16="http://schemas.microsoft.com/office/drawing/2014/main" id="{30D1A3EF-CD05-4662-BBDD-90AFB2D14781}"/>
              </a:ext>
            </a:extLst>
          </p:cNvPr>
          <p:cNvSpPr/>
          <p:nvPr/>
        </p:nvSpPr>
        <p:spPr>
          <a:xfrm>
            <a:off x="8795991" y="1859854"/>
            <a:ext cx="3016102" cy="1136073"/>
          </a:xfrm>
          <a:prstGeom prst="wedgeRoundRectCallout">
            <a:avLst>
              <a:gd name="adj1" fmla="val -38273"/>
              <a:gd name="adj2" fmla="val 78142"/>
              <a:gd name="adj3" fmla="val 16667"/>
            </a:avLst>
          </a:prstGeom>
          <a:solidFill>
            <a:sysClr val="window" lastClr="FFFFFF"/>
          </a:solidFill>
          <a:ln w="38100" cap="flat" cmpd="sng" algn="ctr">
            <a:solidFill>
              <a:srgbClr val="3366FF"/>
            </a:solidFill>
            <a:prstDash val="solid"/>
            <a:miter lim="800000"/>
          </a:ln>
          <a:effectLst/>
        </p:spPr>
        <p:txBody>
          <a:bodyPr rtlCol="0" anchor="ctr"/>
          <a:lstStyle/>
          <a:p>
            <a:pPr lvl="0" algn="ctr">
              <a:defRPr/>
            </a:pPr>
            <a:r>
              <a:rPr lang="en-US" sz="2400" kern="0" dirty="0">
                <a:solidFill>
                  <a:srgbClr val="3366FF"/>
                </a:solidFill>
              </a:rPr>
              <a:t>Crash Instagram by sending just a HTTP request</a:t>
            </a:r>
            <a:endParaRPr kumimoji="0" lang="en-US" sz="2400" b="0" i="0" u="none" strike="noStrike" kern="0" cap="none" spc="0" normalizeH="0" baseline="0" noProof="0" dirty="0">
              <a:ln>
                <a:noFill/>
              </a:ln>
              <a:solidFill>
                <a:srgbClr val="3366FF"/>
              </a:solidFill>
              <a:effectLst/>
              <a:uLnTx/>
              <a:uFillTx/>
            </a:endParaRPr>
          </a:p>
        </p:txBody>
      </p:sp>
      <p:sp>
        <p:nvSpPr>
          <p:cNvPr id="11" name="Speech Bubble: Rectangle with Corners Rounded 6">
            <a:extLst>
              <a:ext uri="{FF2B5EF4-FFF2-40B4-BE49-F238E27FC236}">
                <a16:creationId xmlns:a16="http://schemas.microsoft.com/office/drawing/2014/main" id="{0A9A8FCF-C9F6-4B1F-AF04-83BFECF5DE8B}"/>
              </a:ext>
            </a:extLst>
          </p:cNvPr>
          <p:cNvSpPr/>
          <p:nvPr/>
        </p:nvSpPr>
        <p:spPr>
          <a:xfrm>
            <a:off x="5493345" y="4553004"/>
            <a:ext cx="6318747" cy="1355718"/>
          </a:xfrm>
          <a:prstGeom prst="wedgeRoundRectCallout">
            <a:avLst>
              <a:gd name="adj1" fmla="val -52594"/>
              <a:gd name="adj2" fmla="val -102811"/>
              <a:gd name="adj3" fmla="val 16667"/>
            </a:avLst>
          </a:prstGeom>
          <a:solidFill>
            <a:sysClr val="window" lastClr="FFFFFF"/>
          </a:solidFill>
          <a:ln w="38100" cap="flat" cmpd="sng" algn="ctr">
            <a:solidFill>
              <a:srgbClr val="FF0000"/>
            </a:solidFill>
            <a:prstDash val="sysDot"/>
            <a:miter lim="800000"/>
          </a:ln>
          <a:effectLst/>
        </p:spPr>
        <p:txBody>
          <a:bodyPr rtlCol="0" anchor="ctr"/>
          <a:lstStyle/>
          <a:p>
            <a:pPr lvl="0" algn="ctr">
              <a:defRPr/>
            </a:pPr>
            <a:r>
              <a:rPr lang="en-US" sz="2400" kern="0" dirty="0">
                <a:solidFill>
                  <a:srgbClr val="FF0000"/>
                </a:solidFill>
              </a:rPr>
              <a:t>Send a HTTP URL request pointing to </a:t>
            </a:r>
            <a:r>
              <a:rPr lang="en-US" sz="2400" kern="0" dirty="0">
                <a:solidFill>
                  <a:srgbClr val="FF0000"/>
                </a:solidFill>
                <a:highlight>
                  <a:srgbClr val="FFFF00"/>
                </a:highlight>
              </a:rPr>
              <a:t>a large file</a:t>
            </a:r>
            <a:r>
              <a:rPr lang="en-US" sz="2400" kern="0" dirty="0">
                <a:solidFill>
                  <a:srgbClr val="FF0000"/>
                </a:solidFill>
              </a:rPr>
              <a:t>, to maliciously </a:t>
            </a:r>
            <a:r>
              <a:rPr lang="en-US" sz="2400" b="1" kern="0" dirty="0">
                <a:solidFill>
                  <a:srgbClr val="FF0000"/>
                </a:solidFill>
              </a:rPr>
              <a:t>inflate victim apps’ cellular data usage</a:t>
            </a:r>
            <a:r>
              <a:rPr lang="en-US" sz="2400" kern="0" dirty="0">
                <a:solidFill>
                  <a:srgbClr val="FF0000"/>
                </a:solidFill>
              </a:rPr>
              <a:t> in the background.</a:t>
            </a:r>
            <a:endParaRPr kumimoji="0" lang="en-US" sz="2400" b="0" i="0" u="none" strike="noStrike" kern="0" cap="none" spc="0" normalizeH="0" baseline="0" noProof="0" dirty="0">
              <a:ln>
                <a:noFill/>
              </a:ln>
              <a:solidFill>
                <a:srgbClr val="FF0000"/>
              </a:solidFill>
              <a:effectLst/>
              <a:uLnTx/>
              <a:uFillTx/>
            </a:endParaRPr>
          </a:p>
        </p:txBody>
      </p:sp>
      <p:sp>
        <p:nvSpPr>
          <p:cNvPr id="18" name="Speech Bubble: Rectangle with Corners Rounded 9">
            <a:extLst>
              <a:ext uri="{FF2B5EF4-FFF2-40B4-BE49-F238E27FC236}">
                <a16:creationId xmlns:a16="http://schemas.microsoft.com/office/drawing/2014/main" id="{B4F31976-98A7-3A47-8A2C-83C128D7E195}"/>
              </a:ext>
            </a:extLst>
          </p:cNvPr>
          <p:cNvSpPr/>
          <p:nvPr/>
        </p:nvSpPr>
        <p:spPr>
          <a:xfrm>
            <a:off x="442451" y="4553004"/>
            <a:ext cx="4763729" cy="1355718"/>
          </a:xfrm>
          <a:prstGeom prst="wedgeRoundRectCallout">
            <a:avLst>
              <a:gd name="adj1" fmla="val 9792"/>
              <a:gd name="adj2" fmla="val -70896"/>
              <a:gd name="adj3" fmla="val 16667"/>
            </a:avLst>
          </a:prstGeom>
          <a:solidFill>
            <a:sysClr val="window" lastClr="FFFFFF"/>
          </a:solidFill>
          <a:ln w="38100" cap="flat" cmpd="sng" algn="ctr">
            <a:solidFill>
              <a:srgbClr val="3366FF"/>
            </a:solidFill>
            <a:prstDash val="sysDot"/>
            <a:miter lim="800000"/>
          </a:ln>
          <a:effectLst/>
        </p:spPr>
        <p:txBody>
          <a:bodyPr rtlCol="0" anchor="ctr"/>
          <a:lstStyle/>
          <a:p>
            <a:pPr algn="ctr">
              <a:defRPr/>
            </a:pPr>
            <a:r>
              <a:rPr lang="en-US" sz="2400" kern="0" dirty="0">
                <a:solidFill>
                  <a:srgbClr val="3366FF"/>
                </a:solidFill>
              </a:rPr>
              <a:t>Some open ports are used as </a:t>
            </a:r>
            <a:br>
              <a:rPr lang="en-US" sz="2400" kern="0" dirty="0">
                <a:solidFill>
                  <a:srgbClr val="3366FF"/>
                </a:solidFill>
              </a:rPr>
            </a:br>
            <a:r>
              <a:rPr lang="en-US" sz="2400" b="1" kern="0" dirty="0">
                <a:solidFill>
                  <a:srgbClr val="3366FF"/>
                </a:solidFill>
              </a:rPr>
              <a:t>an analytics interface </a:t>
            </a:r>
            <a:r>
              <a:rPr lang="en-US" sz="2400" kern="0" dirty="0">
                <a:solidFill>
                  <a:srgbClr val="3366FF"/>
                </a:solidFill>
              </a:rPr>
              <a:t>for their </a:t>
            </a:r>
            <a:r>
              <a:rPr lang="en-US" sz="2400" dirty="0">
                <a:solidFill>
                  <a:srgbClr val="3366FF"/>
                </a:solidFill>
                <a:highlight>
                  <a:srgbClr val="FFFF00"/>
                </a:highlight>
              </a:rPr>
              <a:t>companion websites</a:t>
            </a:r>
            <a:r>
              <a:rPr lang="en-US" sz="2400" dirty="0">
                <a:solidFill>
                  <a:srgbClr val="3366FF"/>
                </a:solidFill>
              </a:rPr>
              <a:t>.</a:t>
            </a:r>
            <a:endParaRPr lang="en-US" sz="2400" kern="0" dirty="0">
              <a:solidFill>
                <a:srgbClr val="3366FF"/>
              </a:solidFill>
            </a:endParaRPr>
          </a:p>
        </p:txBody>
      </p:sp>
    </p:spTree>
    <p:extLst>
      <p:ext uri="{BB962C8B-B14F-4D97-AF65-F5344CB8AC3E}">
        <p14:creationId xmlns:p14="http://schemas.microsoft.com/office/powerpoint/2010/main" val="33599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E66D-B8D8-4C38-85BB-3918A3CA7B23}"/>
              </a:ext>
            </a:extLst>
          </p:cNvPr>
          <p:cNvSpPr>
            <a:spLocks noGrp="1"/>
          </p:cNvSpPr>
          <p:nvPr>
            <p:ph type="title"/>
          </p:nvPr>
        </p:nvSpPr>
        <p:spPr>
          <a:xfrm>
            <a:off x="838200" y="0"/>
            <a:ext cx="10515600" cy="1325563"/>
          </a:xfrm>
        </p:spPr>
        <p:txBody>
          <a:bodyPr/>
          <a:lstStyle/>
          <a:p>
            <a:pPr algn="ctr"/>
            <a:r>
              <a:rPr lang="en-US" b="1" dirty="0"/>
              <a:t>Denial-of-Service Attack Evaluation </a:t>
            </a:r>
          </a:p>
        </p:txBody>
      </p:sp>
      <p:sp>
        <p:nvSpPr>
          <p:cNvPr id="4" name="Slide Number Placeholder 3">
            <a:extLst>
              <a:ext uri="{FF2B5EF4-FFF2-40B4-BE49-F238E27FC236}">
                <a16:creationId xmlns:a16="http://schemas.microsoft.com/office/drawing/2014/main" id="{C5550F0E-2076-410E-BC52-71FFDFA60AB2}"/>
              </a:ext>
            </a:extLst>
          </p:cNvPr>
          <p:cNvSpPr>
            <a:spLocks noGrp="1"/>
          </p:cNvSpPr>
          <p:nvPr>
            <p:ph type="sldNum" sz="quarter" idx="12"/>
          </p:nvPr>
        </p:nvSpPr>
        <p:spPr/>
        <p:txBody>
          <a:bodyPr/>
          <a:lstStyle/>
          <a:p>
            <a:fld id="{B3C763C2-00F6-4403-B732-297E5C6890EF}" type="slidenum">
              <a:rPr lang="en-US" smtClean="0"/>
              <a:t>17</a:t>
            </a:fld>
            <a:endParaRPr lang="en-US" dirty="0"/>
          </a:p>
        </p:txBody>
      </p:sp>
      <p:pic>
        <p:nvPicPr>
          <p:cNvPr id="5" name="Picture 4">
            <a:extLst>
              <a:ext uri="{FF2B5EF4-FFF2-40B4-BE49-F238E27FC236}">
                <a16:creationId xmlns:a16="http://schemas.microsoft.com/office/drawing/2014/main" id="{EBC25E8D-BE96-4423-BFB8-0AA8DCC76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827" y="3582725"/>
            <a:ext cx="4567660" cy="3124200"/>
          </a:xfrm>
          <a:prstGeom prst="rect">
            <a:avLst/>
          </a:prstGeom>
        </p:spPr>
      </p:pic>
      <p:pic>
        <p:nvPicPr>
          <p:cNvPr id="6" name="Picture 5">
            <a:extLst>
              <a:ext uri="{FF2B5EF4-FFF2-40B4-BE49-F238E27FC236}">
                <a16:creationId xmlns:a16="http://schemas.microsoft.com/office/drawing/2014/main" id="{6AF2F7A6-8A42-454F-94F7-7171EF895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657" y="1018961"/>
            <a:ext cx="9144000" cy="2705429"/>
          </a:xfrm>
          <a:prstGeom prst="rect">
            <a:avLst/>
          </a:prstGeom>
        </p:spPr>
      </p:pic>
      <p:sp>
        <p:nvSpPr>
          <p:cNvPr id="7" name="椭圆 6">
            <a:extLst>
              <a:ext uri="{FF2B5EF4-FFF2-40B4-BE49-F238E27FC236}">
                <a16:creationId xmlns:a16="http://schemas.microsoft.com/office/drawing/2014/main" id="{11C9C164-EF7B-4529-919B-1BA6204F149E}"/>
              </a:ext>
            </a:extLst>
          </p:cNvPr>
          <p:cNvSpPr/>
          <p:nvPr/>
        </p:nvSpPr>
        <p:spPr>
          <a:xfrm>
            <a:off x="3056857" y="1476161"/>
            <a:ext cx="432048" cy="576064"/>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椭圆 6">
            <a:extLst>
              <a:ext uri="{FF2B5EF4-FFF2-40B4-BE49-F238E27FC236}">
                <a16:creationId xmlns:a16="http://schemas.microsoft.com/office/drawing/2014/main" id="{80D907B0-2BDC-4F6F-8173-A9804BFA1E8A}"/>
              </a:ext>
            </a:extLst>
          </p:cNvPr>
          <p:cNvSpPr/>
          <p:nvPr/>
        </p:nvSpPr>
        <p:spPr>
          <a:xfrm>
            <a:off x="8543257" y="1113527"/>
            <a:ext cx="432048" cy="576064"/>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椭圆 6">
            <a:extLst>
              <a:ext uri="{FF2B5EF4-FFF2-40B4-BE49-F238E27FC236}">
                <a16:creationId xmlns:a16="http://schemas.microsoft.com/office/drawing/2014/main" id="{5F165117-C989-4BC8-8766-6523CAF5DFF3}"/>
              </a:ext>
            </a:extLst>
          </p:cNvPr>
          <p:cNvSpPr/>
          <p:nvPr/>
        </p:nvSpPr>
        <p:spPr>
          <a:xfrm>
            <a:off x="6028657" y="3963725"/>
            <a:ext cx="432048" cy="576064"/>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 name="Picture 9">
            <a:extLst>
              <a:ext uri="{FF2B5EF4-FFF2-40B4-BE49-F238E27FC236}">
                <a16:creationId xmlns:a16="http://schemas.microsoft.com/office/drawing/2014/main" id="{5FCADD70-E47A-4A65-91B4-00F4533A7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571" y="3372189"/>
            <a:ext cx="566928" cy="566928"/>
          </a:xfrm>
          <a:prstGeom prst="rect">
            <a:avLst/>
          </a:prstGeom>
        </p:spPr>
      </p:pic>
      <p:pic>
        <p:nvPicPr>
          <p:cNvPr id="14" name="Picture 13">
            <a:extLst>
              <a:ext uri="{FF2B5EF4-FFF2-40B4-BE49-F238E27FC236}">
                <a16:creationId xmlns:a16="http://schemas.microsoft.com/office/drawing/2014/main" id="{1F325A6E-5B6A-45E5-9716-A8EEA7FB8F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3509" y="3274027"/>
            <a:ext cx="591833" cy="603669"/>
          </a:xfrm>
          <a:prstGeom prst="rect">
            <a:avLst/>
          </a:prstGeom>
        </p:spPr>
      </p:pic>
      <p:pic>
        <p:nvPicPr>
          <p:cNvPr id="16" name="Picture 15">
            <a:extLst>
              <a:ext uri="{FF2B5EF4-FFF2-40B4-BE49-F238E27FC236}">
                <a16:creationId xmlns:a16="http://schemas.microsoft.com/office/drawing/2014/main" id="{D0D12C7B-EC24-4B61-8432-A7F5B3AAF7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9415" y="6052827"/>
            <a:ext cx="565412" cy="565412"/>
          </a:xfrm>
          <a:prstGeom prst="rect">
            <a:avLst/>
          </a:prstGeom>
        </p:spPr>
      </p:pic>
    </p:spTree>
    <p:extLst>
      <p:ext uri="{BB962C8B-B14F-4D97-AF65-F5344CB8AC3E}">
        <p14:creationId xmlns:p14="http://schemas.microsoft.com/office/powerpoint/2010/main" val="204647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9F68-AE86-44C2-B2E9-C2A289BD4A1B}"/>
              </a:ext>
            </a:extLst>
          </p:cNvPr>
          <p:cNvSpPr>
            <a:spLocks noGrp="1"/>
          </p:cNvSpPr>
          <p:nvPr>
            <p:ph type="title"/>
          </p:nvPr>
        </p:nvSpPr>
        <p:spPr>
          <a:xfrm>
            <a:off x="838200" y="365125"/>
            <a:ext cx="10515600" cy="1325563"/>
          </a:xfrm>
        </p:spPr>
        <p:txBody>
          <a:bodyPr anchor="t"/>
          <a:lstStyle/>
          <a:p>
            <a:pPr algn="ctr"/>
            <a:r>
              <a:rPr lang="en-US" b="1" dirty="0"/>
              <a:t>Inter-device Connectivity Measurement</a:t>
            </a:r>
            <a:endParaRPr lang="en-US" dirty="0"/>
          </a:p>
        </p:txBody>
      </p:sp>
      <p:sp>
        <p:nvSpPr>
          <p:cNvPr id="4" name="Slide Number Placeholder 3">
            <a:extLst>
              <a:ext uri="{FF2B5EF4-FFF2-40B4-BE49-F238E27FC236}">
                <a16:creationId xmlns:a16="http://schemas.microsoft.com/office/drawing/2014/main" id="{51547800-B000-4EB8-B6B5-784D1E271419}"/>
              </a:ext>
            </a:extLst>
          </p:cNvPr>
          <p:cNvSpPr>
            <a:spLocks noGrp="1"/>
          </p:cNvSpPr>
          <p:nvPr>
            <p:ph type="sldNum" sz="quarter" idx="12"/>
          </p:nvPr>
        </p:nvSpPr>
        <p:spPr/>
        <p:txBody>
          <a:bodyPr/>
          <a:lstStyle/>
          <a:p>
            <a:fld id="{B3C763C2-00F6-4403-B732-297E5C6890EF}" type="slidenum">
              <a:rPr lang="en-US" smtClean="0"/>
              <a:t>18</a:t>
            </a:fld>
            <a:endParaRPr lang="en-US" dirty="0"/>
          </a:p>
        </p:txBody>
      </p:sp>
      <p:pic>
        <p:nvPicPr>
          <p:cNvPr id="6" name="Picture 5">
            <a:extLst>
              <a:ext uri="{FF2B5EF4-FFF2-40B4-BE49-F238E27FC236}">
                <a16:creationId xmlns:a16="http://schemas.microsoft.com/office/drawing/2014/main" id="{2E64B749-8798-45CA-899A-4EB80085D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31" y="1134071"/>
            <a:ext cx="3386309" cy="5392225"/>
          </a:xfrm>
          <a:prstGeom prst="rect">
            <a:avLst/>
          </a:prstGeom>
        </p:spPr>
      </p:pic>
      <p:sp>
        <p:nvSpPr>
          <p:cNvPr id="7" name="Rectangle 6">
            <a:extLst>
              <a:ext uri="{FF2B5EF4-FFF2-40B4-BE49-F238E27FC236}">
                <a16:creationId xmlns:a16="http://schemas.microsoft.com/office/drawing/2014/main" id="{F34B1CA8-F2EE-4058-B5C7-678E2C684964}"/>
              </a:ext>
            </a:extLst>
          </p:cNvPr>
          <p:cNvSpPr/>
          <p:nvPr/>
        </p:nvSpPr>
        <p:spPr>
          <a:xfrm>
            <a:off x="4842743" y="3221437"/>
            <a:ext cx="2610547" cy="9883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3366FF"/>
                </a:solidFill>
              </a:rPr>
              <a:t>224 cellular networks </a:t>
            </a:r>
            <a:endParaRPr lang="en-US" sz="2800" b="1" dirty="0">
              <a:solidFill>
                <a:srgbClr val="3366FF"/>
              </a:solidFill>
            </a:endParaRPr>
          </a:p>
        </p:txBody>
      </p:sp>
      <p:sp>
        <p:nvSpPr>
          <p:cNvPr id="8" name="Rectangle 7">
            <a:extLst>
              <a:ext uri="{FF2B5EF4-FFF2-40B4-BE49-F238E27FC236}">
                <a16:creationId xmlns:a16="http://schemas.microsoft.com/office/drawing/2014/main" id="{9F52A39A-CB1F-47CF-A2AF-1BBCA47BC277}"/>
              </a:ext>
            </a:extLst>
          </p:cNvPr>
          <p:cNvSpPr/>
          <p:nvPr/>
        </p:nvSpPr>
        <p:spPr>
          <a:xfrm>
            <a:off x="8235675" y="3221437"/>
            <a:ext cx="2610547" cy="9883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3366FF"/>
                </a:solidFill>
              </a:rPr>
              <a:t>2,181 </a:t>
            </a:r>
            <a:r>
              <a:rPr lang="en-US" sz="2800" dirty="0" err="1">
                <a:solidFill>
                  <a:srgbClr val="3366FF"/>
                </a:solidFill>
              </a:rPr>
              <a:t>WiFi</a:t>
            </a:r>
            <a:r>
              <a:rPr lang="en-US" sz="2800" dirty="0">
                <a:solidFill>
                  <a:srgbClr val="3366FF"/>
                </a:solidFill>
              </a:rPr>
              <a:t> networks</a:t>
            </a:r>
            <a:endParaRPr lang="en-US" sz="2800" b="1" dirty="0">
              <a:solidFill>
                <a:srgbClr val="3366FF"/>
              </a:solidFill>
            </a:endParaRPr>
          </a:p>
        </p:txBody>
      </p:sp>
      <p:sp>
        <p:nvSpPr>
          <p:cNvPr id="9" name="Rectangle 8">
            <a:extLst>
              <a:ext uri="{FF2B5EF4-FFF2-40B4-BE49-F238E27FC236}">
                <a16:creationId xmlns:a16="http://schemas.microsoft.com/office/drawing/2014/main" id="{26C1A237-51E5-4018-9CA7-32A8CA6EBD2B}"/>
              </a:ext>
            </a:extLst>
          </p:cNvPr>
          <p:cNvSpPr/>
          <p:nvPr/>
        </p:nvSpPr>
        <p:spPr>
          <a:xfrm>
            <a:off x="4842743" y="2199087"/>
            <a:ext cx="6003479" cy="63748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3366FF"/>
                </a:solidFill>
              </a:rPr>
              <a:t>6,391 network scan traces</a:t>
            </a:r>
            <a:endParaRPr lang="en-US" sz="3200" b="1" dirty="0">
              <a:solidFill>
                <a:srgbClr val="3366FF"/>
              </a:solidFill>
            </a:endParaRPr>
          </a:p>
        </p:txBody>
      </p:sp>
      <p:sp>
        <p:nvSpPr>
          <p:cNvPr id="10" name="TextBox 9">
            <a:extLst>
              <a:ext uri="{FF2B5EF4-FFF2-40B4-BE49-F238E27FC236}">
                <a16:creationId xmlns:a16="http://schemas.microsoft.com/office/drawing/2014/main" id="{1094B42E-D138-41FE-8E95-C8DDD422F5C0}"/>
              </a:ext>
            </a:extLst>
          </p:cNvPr>
          <p:cNvSpPr txBox="1"/>
          <p:nvPr/>
        </p:nvSpPr>
        <p:spPr>
          <a:xfrm>
            <a:off x="5155201" y="4352795"/>
            <a:ext cx="1985631" cy="523220"/>
          </a:xfrm>
          <a:prstGeom prst="rect">
            <a:avLst/>
          </a:prstGeom>
          <a:noFill/>
        </p:spPr>
        <p:txBody>
          <a:bodyPr wrap="square" rtlCol="0">
            <a:spAutoFit/>
          </a:bodyPr>
          <a:lstStyle/>
          <a:p>
            <a:pPr algn="ctr"/>
            <a:r>
              <a:rPr lang="en-US" sz="2800" dirty="0">
                <a:solidFill>
                  <a:srgbClr val="3366FF"/>
                </a:solidFill>
                <a:highlight>
                  <a:srgbClr val="FFFF00"/>
                </a:highlight>
              </a:rPr>
              <a:t>111 (49.6%)</a:t>
            </a:r>
          </a:p>
        </p:txBody>
      </p:sp>
      <p:sp>
        <p:nvSpPr>
          <p:cNvPr id="11" name="TextBox 10">
            <a:extLst>
              <a:ext uri="{FF2B5EF4-FFF2-40B4-BE49-F238E27FC236}">
                <a16:creationId xmlns:a16="http://schemas.microsoft.com/office/drawing/2014/main" id="{4C70BF38-2A49-4752-81E1-49AF30D1E2B9}"/>
              </a:ext>
            </a:extLst>
          </p:cNvPr>
          <p:cNvSpPr txBox="1"/>
          <p:nvPr/>
        </p:nvSpPr>
        <p:spPr>
          <a:xfrm>
            <a:off x="8368679" y="4352795"/>
            <a:ext cx="2344538" cy="523220"/>
          </a:xfrm>
          <a:prstGeom prst="rect">
            <a:avLst/>
          </a:prstGeom>
          <a:noFill/>
        </p:spPr>
        <p:txBody>
          <a:bodyPr wrap="square" rtlCol="0">
            <a:spAutoFit/>
          </a:bodyPr>
          <a:lstStyle/>
          <a:p>
            <a:pPr algn="ctr"/>
            <a:r>
              <a:rPr lang="en-US" sz="2800" dirty="0">
                <a:solidFill>
                  <a:srgbClr val="3366FF"/>
                </a:solidFill>
                <a:highlight>
                  <a:srgbClr val="FFFF00"/>
                </a:highlight>
              </a:rPr>
              <a:t>1,823 (83.6%)</a:t>
            </a:r>
          </a:p>
        </p:txBody>
      </p:sp>
      <p:sp>
        <p:nvSpPr>
          <p:cNvPr id="13" name="TextBox 12">
            <a:extLst>
              <a:ext uri="{FF2B5EF4-FFF2-40B4-BE49-F238E27FC236}">
                <a16:creationId xmlns:a16="http://schemas.microsoft.com/office/drawing/2014/main" id="{7A25D15D-FA9B-4F11-9462-9B666620FDB6}"/>
              </a:ext>
            </a:extLst>
          </p:cNvPr>
          <p:cNvSpPr txBox="1"/>
          <p:nvPr/>
        </p:nvSpPr>
        <p:spPr>
          <a:xfrm>
            <a:off x="3968141" y="4850585"/>
            <a:ext cx="8223860" cy="523220"/>
          </a:xfrm>
          <a:prstGeom prst="rect">
            <a:avLst/>
          </a:prstGeom>
          <a:noFill/>
        </p:spPr>
        <p:txBody>
          <a:bodyPr wrap="square" rtlCol="0">
            <a:spAutoFit/>
          </a:bodyPr>
          <a:lstStyle/>
          <a:p>
            <a:pPr algn="ctr"/>
            <a:r>
              <a:rPr lang="en-US" sz="2800" dirty="0"/>
              <a:t>Allow </a:t>
            </a:r>
            <a:r>
              <a:rPr lang="en-US" sz="2800" dirty="0">
                <a:solidFill>
                  <a:srgbClr val="FF0000"/>
                </a:solidFill>
              </a:rPr>
              <a:t>intra-network</a:t>
            </a:r>
            <a:r>
              <a:rPr lang="en-US" sz="2800" dirty="0"/>
              <a:t> connectivity (in the same network)</a:t>
            </a:r>
          </a:p>
        </p:txBody>
      </p:sp>
      <p:sp>
        <p:nvSpPr>
          <p:cNvPr id="14" name="TextBox 13">
            <a:extLst>
              <a:ext uri="{FF2B5EF4-FFF2-40B4-BE49-F238E27FC236}">
                <a16:creationId xmlns:a16="http://schemas.microsoft.com/office/drawing/2014/main" id="{96215C60-FB1C-41CE-B999-EB133D0B1A6A}"/>
              </a:ext>
            </a:extLst>
          </p:cNvPr>
          <p:cNvSpPr txBox="1"/>
          <p:nvPr/>
        </p:nvSpPr>
        <p:spPr>
          <a:xfrm>
            <a:off x="5288613" y="5437557"/>
            <a:ext cx="1718806" cy="523220"/>
          </a:xfrm>
          <a:prstGeom prst="rect">
            <a:avLst/>
          </a:prstGeom>
          <a:noFill/>
        </p:spPr>
        <p:txBody>
          <a:bodyPr wrap="square" rtlCol="0">
            <a:spAutoFit/>
          </a:bodyPr>
          <a:lstStyle/>
          <a:p>
            <a:pPr algn="ctr"/>
            <a:r>
              <a:rPr lang="en-US" sz="2800" dirty="0">
                <a:solidFill>
                  <a:srgbClr val="3366FF"/>
                </a:solidFill>
                <a:highlight>
                  <a:srgbClr val="FFFF00"/>
                </a:highlight>
              </a:rPr>
              <a:t>23 cellular</a:t>
            </a:r>
          </a:p>
        </p:txBody>
      </p:sp>
      <p:sp>
        <p:nvSpPr>
          <p:cNvPr id="15" name="TextBox 14">
            <a:extLst>
              <a:ext uri="{FF2B5EF4-FFF2-40B4-BE49-F238E27FC236}">
                <a16:creationId xmlns:a16="http://schemas.microsoft.com/office/drawing/2014/main" id="{2516B6D2-5112-48BE-B94C-0B7F1B74E35B}"/>
              </a:ext>
            </a:extLst>
          </p:cNvPr>
          <p:cNvSpPr txBox="1"/>
          <p:nvPr/>
        </p:nvSpPr>
        <p:spPr>
          <a:xfrm>
            <a:off x="8608321" y="5437557"/>
            <a:ext cx="1865255" cy="523220"/>
          </a:xfrm>
          <a:prstGeom prst="rect">
            <a:avLst/>
          </a:prstGeom>
          <a:noFill/>
        </p:spPr>
        <p:txBody>
          <a:bodyPr wrap="square" rtlCol="0">
            <a:spAutoFit/>
          </a:bodyPr>
          <a:lstStyle/>
          <a:p>
            <a:pPr algn="ctr"/>
            <a:r>
              <a:rPr lang="en-US" sz="2800" dirty="0">
                <a:solidFill>
                  <a:srgbClr val="3366FF"/>
                </a:solidFill>
                <a:highlight>
                  <a:srgbClr val="FFFF00"/>
                </a:highlight>
              </a:rPr>
              <a:t>10 </a:t>
            </a:r>
            <a:r>
              <a:rPr lang="en-US" sz="2800" dirty="0" err="1">
                <a:solidFill>
                  <a:srgbClr val="3366FF"/>
                </a:solidFill>
                <a:highlight>
                  <a:srgbClr val="FFFF00"/>
                </a:highlight>
              </a:rPr>
              <a:t>WiFi</a:t>
            </a:r>
            <a:endParaRPr lang="en-US" sz="2800" dirty="0">
              <a:solidFill>
                <a:srgbClr val="3366FF"/>
              </a:solidFill>
              <a:highlight>
                <a:srgbClr val="FFFF00"/>
              </a:highlight>
            </a:endParaRPr>
          </a:p>
        </p:txBody>
      </p:sp>
      <p:sp>
        <p:nvSpPr>
          <p:cNvPr id="16" name="TextBox 15">
            <a:extLst>
              <a:ext uri="{FF2B5EF4-FFF2-40B4-BE49-F238E27FC236}">
                <a16:creationId xmlns:a16="http://schemas.microsoft.com/office/drawing/2014/main" id="{1304C158-B61B-4AD2-9825-5FBBE531351D}"/>
              </a:ext>
            </a:extLst>
          </p:cNvPr>
          <p:cNvSpPr txBox="1"/>
          <p:nvPr/>
        </p:nvSpPr>
        <p:spPr>
          <a:xfrm>
            <a:off x="3968140" y="5981305"/>
            <a:ext cx="8223860" cy="523220"/>
          </a:xfrm>
          <a:prstGeom prst="rect">
            <a:avLst/>
          </a:prstGeom>
          <a:noFill/>
        </p:spPr>
        <p:txBody>
          <a:bodyPr wrap="square" rtlCol="0">
            <a:spAutoFit/>
          </a:bodyPr>
          <a:lstStyle/>
          <a:p>
            <a:pPr algn="ctr"/>
            <a:r>
              <a:rPr lang="en-US" sz="2800" dirty="0"/>
              <a:t>Allow </a:t>
            </a:r>
            <a:r>
              <a:rPr lang="en-US" sz="2800" dirty="0">
                <a:solidFill>
                  <a:srgbClr val="FF0000"/>
                </a:solidFill>
              </a:rPr>
              <a:t>inter-network</a:t>
            </a:r>
            <a:r>
              <a:rPr lang="en-US" sz="2800" dirty="0"/>
              <a:t> connectivity due to using public IP</a:t>
            </a:r>
          </a:p>
        </p:txBody>
      </p:sp>
      <p:cxnSp>
        <p:nvCxnSpPr>
          <p:cNvPr id="17" name="Straight Arrow Connector 16">
            <a:extLst>
              <a:ext uri="{FF2B5EF4-FFF2-40B4-BE49-F238E27FC236}">
                <a16:creationId xmlns:a16="http://schemas.microsoft.com/office/drawing/2014/main" id="{11AF4709-E63C-4A24-BF9F-9FF75E2441BD}"/>
              </a:ext>
            </a:extLst>
          </p:cNvPr>
          <p:cNvCxnSpPr>
            <a:cxnSpLocks/>
            <a:endCxn id="7" idx="0"/>
          </p:cNvCxnSpPr>
          <p:nvPr/>
        </p:nvCxnSpPr>
        <p:spPr>
          <a:xfrm>
            <a:off x="6148017" y="2836575"/>
            <a:ext cx="0" cy="384862"/>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6DCC12A3-2894-4310-AA2C-5AC20B0D78E0}"/>
              </a:ext>
            </a:extLst>
          </p:cNvPr>
          <p:cNvCxnSpPr>
            <a:cxnSpLocks/>
            <a:endCxn id="8" idx="0"/>
          </p:cNvCxnSpPr>
          <p:nvPr/>
        </p:nvCxnSpPr>
        <p:spPr>
          <a:xfrm>
            <a:off x="9540949" y="2836575"/>
            <a:ext cx="0" cy="384862"/>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638C99E-4646-4A42-A9BB-C7CDA9EB0AC6}"/>
              </a:ext>
            </a:extLst>
          </p:cNvPr>
          <p:cNvSpPr txBox="1"/>
          <p:nvPr/>
        </p:nvSpPr>
        <p:spPr>
          <a:xfrm>
            <a:off x="4224509" y="1067527"/>
            <a:ext cx="7385660" cy="954107"/>
          </a:xfrm>
          <a:prstGeom prst="rect">
            <a:avLst/>
          </a:prstGeom>
          <a:noFill/>
        </p:spPr>
        <p:txBody>
          <a:bodyPr wrap="square" rtlCol="0">
            <a:spAutoFit/>
          </a:bodyPr>
          <a:lstStyle/>
          <a:p>
            <a:r>
              <a:rPr lang="en-US" sz="2800" dirty="0"/>
              <a:t>Remote open-port attacks require the victim device to be connected (</a:t>
            </a:r>
            <a:r>
              <a:rPr lang="en-US" sz="2800" dirty="0">
                <a:solidFill>
                  <a:srgbClr val="C69200"/>
                </a:solidFill>
              </a:rPr>
              <a:t>intra- or inter-network</a:t>
            </a:r>
            <a:r>
              <a:rPr lang="en-US" sz="2800" dirty="0"/>
              <a:t>). </a:t>
            </a:r>
          </a:p>
        </p:txBody>
      </p:sp>
    </p:spTree>
    <p:extLst>
      <p:ext uri="{BB962C8B-B14F-4D97-AF65-F5344CB8AC3E}">
        <p14:creationId xmlns:p14="http://schemas.microsoft.com/office/powerpoint/2010/main" val="20989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380440-1927-4682-A059-B6B3FE20A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6741"/>
            <a:ext cx="12192000" cy="3317207"/>
          </a:xfrm>
          <a:prstGeom prst="rect">
            <a:avLst/>
          </a:prstGeom>
        </p:spPr>
      </p:pic>
      <p:sp>
        <p:nvSpPr>
          <p:cNvPr id="2" name="Title 1">
            <a:extLst>
              <a:ext uri="{FF2B5EF4-FFF2-40B4-BE49-F238E27FC236}">
                <a16:creationId xmlns:a16="http://schemas.microsoft.com/office/drawing/2014/main" id="{AB33BCBB-FE76-4B69-AD07-BC7FA7935F64}"/>
              </a:ext>
            </a:extLst>
          </p:cNvPr>
          <p:cNvSpPr>
            <a:spLocks noGrp="1"/>
          </p:cNvSpPr>
          <p:nvPr>
            <p:ph type="title"/>
          </p:nvPr>
        </p:nvSpPr>
        <p:spPr/>
        <p:txBody>
          <a:bodyPr anchor="t"/>
          <a:lstStyle/>
          <a:p>
            <a:pPr algn="ctr"/>
            <a:r>
              <a:rPr lang="en-US" b="1" dirty="0"/>
              <a:t>Conclusion &amp; Takeaway</a:t>
            </a:r>
          </a:p>
        </p:txBody>
      </p:sp>
      <p:sp>
        <p:nvSpPr>
          <p:cNvPr id="3" name="Content Placeholder 2">
            <a:extLst>
              <a:ext uri="{FF2B5EF4-FFF2-40B4-BE49-F238E27FC236}">
                <a16:creationId xmlns:a16="http://schemas.microsoft.com/office/drawing/2014/main" id="{AA392BCD-05E5-45FD-A9B4-5C757916D3A3}"/>
              </a:ext>
            </a:extLst>
          </p:cNvPr>
          <p:cNvSpPr>
            <a:spLocks noGrp="1"/>
          </p:cNvSpPr>
          <p:nvPr>
            <p:ph idx="1"/>
          </p:nvPr>
        </p:nvSpPr>
        <p:spPr>
          <a:xfrm>
            <a:off x="563083" y="1222990"/>
            <a:ext cx="11065835" cy="2158307"/>
          </a:xfrm>
        </p:spPr>
        <p:txBody>
          <a:bodyPr>
            <a:normAutofit/>
          </a:bodyPr>
          <a:lstStyle/>
          <a:p>
            <a:r>
              <a:rPr lang="en-US" dirty="0"/>
              <a:t>We proposed the first </a:t>
            </a:r>
            <a:r>
              <a:rPr lang="en-US" dirty="0">
                <a:solidFill>
                  <a:srgbClr val="3366FF"/>
                </a:solidFill>
              </a:rPr>
              <a:t>open-port analysis pipeline</a:t>
            </a:r>
            <a:r>
              <a:rPr lang="en-US" dirty="0"/>
              <a:t>.</a:t>
            </a:r>
          </a:p>
          <a:p>
            <a:r>
              <a:rPr lang="en-US" dirty="0"/>
              <a:t>We found open ports in </a:t>
            </a:r>
            <a:r>
              <a:rPr lang="en-US" dirty="0">
                <a:solidFill>
                  <a:srgbClr val="3366FF"/>
                </a:solidFill>
              </a:rPr>
              <a:t>many popular and built-in apps</a:t>
            </a:r>
            <a:r>
              <a:rPr lang="en-US" dirty="0"/>
              <a:t>, and also in </a:t>
            </a:r>
            <a:r>
              <a:rPr lang="en-US" dirty="0">
                <a:solidFill>
                  <a:srgbClr val="3366FF"/>
                </a:solidFill>
              </a:rPr>
              <a:t>SDKs</a:t>
            </a:r>
            <a:r>
              <a:rPr lang="en-US" dirty="0"/>
              <a:t>.</a:t>
            </a:r>
          </a:p>
          <a:p>
            <a:r>
              <a:rPr lang="en-US" dirty="0"/>
              <a:t>We performed </a:t>
            </a:r>
            <a:r>
              <a:rPr lang="en-US" dirty="0">
                <a:solidFill>
                  <a:srgbClr val="3366FF"/>
                </a:solidFill>
              </a:rPr>
              <a:t>comprehensive security assessments</a:t>
            </a:r>
            <a:r>
              <a:rPr lang="en-US" dirty="0"/>
              <a:t>:</a:t>
            </a:r>
          </a:p>
          <a:p>
            <a:pPr lvl="1"/>
            <a:r>
              <a:rPr lang="en-US" dirty="0"/>
              <a:t>Vulnerabilities in popular apps, DoS experiments, real connectivity measurement.</a:t>
            </a:r>
          </a:p>
        </p:txBody>
      </p:sp>
      <p:sp>
        <p:nvSpPr>
          <p:cNvPr id="4" name="Slide Number Placeholder 3">
            <a:extLst>
              <a:ext uri="{FF2B5EF4-FFF2-40B4-BE49-F238E27FC236}">
                <a16:creationId xmlns:a16="http://schemas.microsoft.com/office/drawing/2014/main" id="{9DFB06DC-E82C-49F5-90D1-00C9C497E056}"/>
              </a:ext>
            </a:extLst>
          </p:cNvPr>
          <p:cNvSpPr>
            <a:spLocks noGrp="1"/>
          </p:cNvSpPr>
          <p:nvPr>
            <p:ph type="sldNum" sz="quarter" idx="12"/>
          </p:nvPr>
        </p:nvSpPr>
        <p:spPr/>
        <p:txBody>
          <a:bodyPr/>
          <a:lstStyle/>
          <a:p>
            <a:fld id="{B3C763C2-00F6-4403-B732-297E5C6890EF}" type="slidenum">
              <a:rPr lang="en-US" smtClean="0"/>
              <a:t>19</a:t>
            </a:fld>
            <a:endParaRPr lang="en-US" dirty="0"/>
          </a:p>
        </p:txBody>
      </p:sp>
      <p:sp>
        <p:nvSpPr>
          <p:cNvPr id="6" name="TextBox 5">
            <a:extLst>
              <a:ext uri="{FF2B5EF4-FFF2-40B4-BE49-F238E27FC236}">
                <a16:creationId xmlns:a16="http://schemas.microsoft.com/office/drawing/2014/main" id="{60AD39C8-B1D0-436E-A0DC-54AE5CFB2A56}"/>
              </a:ext>
            </a:extLst>
          </p:cNvPr>
          <p:cNvSpPr txBox="1"/>
          <p:nvPr/>
        </p:nvSpPr>
        <p:spPr>
          <a:xfrm>
            <a:off x="1561215" y="5622936"/>
            <a:ext cx="3425456" cy="830997"/>
          </a:xfrm>
          <a:prstGeom prst="rect">
            <a:avLst/>
          </a:prstGeom>
          <a:noFill/>
        </p:spPr>
        <p:txBody>
          <a:bodyPr wrap="square" rtlCol="0">
            <a:spAutoFit/>
          </a:bodyPr>
          <a:lstStyle/>
          <a:p>
            <a:pPr algn="ctr"/>
            <a:r>
              <a:rPr lang="en-US" sz="2400" dirty="0"/>
              <a:t>Contact: </a:t>
            </a:r>
            <a:r>
              <a:rPr lang="en-US" sz="2400" dirty="0" err="1"/>
              <a:t>Daoyuan</a:t>
            </a:r>
            <a:r>
              <a:rPr lang="en-US" sz="2400" dirty="0"/>
              <a:t> Wu </a:t>
            </a:r>
            <a:r>
              <a:rPr lang="en-US" sz="2400" b="1" dirty="0"/>
              <a:t>dywu.2015@smu.edu.sg</a:t>
            </a:r>
          </a:p>
        </p:txBody>
      </p:sp>
    </p:spTree>
    <p:extLst>
      <p:ext uri="{BB962C8B-B14F-4D97-AF65-F5344CB8AC3E}">
        <p14:creationId xmlns:p14="http://schemas.microsoft.com/office/powerpoint/2010/main" val="106326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D5223A-67F6-49DC-8354-A96E67D77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66" y="1298581"/>
            <a:ext cx="4260838" cy="4260838"/>
          </a:xfrm>
          <a:prstGeom prst="rect">
            <a:avLst/>
          </a:prstGeom>
        </p:spPr>
      </p:pic>
      <p:pic>
        <p:nvPicPr>
          <p:cNvPr id="9" name="Picture 8">
            <a:extLst>
              <a:ext uri="{FF2B5EF4-FFF2-40B4-BE49-F238E27FC236}">
                <a16:creationId xmlns:a16="http://schemas.microsoft.com/office/drawing/2014/main" id="{9635ACBE-7A68-4BEE-AA5A-68886CDE6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845" y="3680491"/>
            <a:ext cx="1097280" cy="1097280"/>
          </a:xfrm>
          <a:prstGeom prst="rect">
            <a:avLst/>
          </a:prstGeom>
        </p:spPr>
      </p:pic>
      <p:sp>
        <p:nvSpPr>
          <p:cNvPr id="4" name="Slide Number Placeholder 3">
            <a:extLst>
              <a:ext uri="{FF2B5EF4-FFF2-40B4-BE49-F238E27FC236}">
                <a16:creationId xmlns:a16="http://schemas.microsoft.com/office/drawing/2014/main" id="{E2D792AA-8F3F-4B94-B69E-0AC7A42E2D19}"/>
              </a:ext>
            </a:extLst>
          </p:cNvPr>
          <p:cNvSpPr>
            <a:spLocks noGrp="1"/>
          </p:cNvSpPr>
          <p:nvPr>
            <p:ph type="sldNum" sz="quarter" idx="12"/>
          </p:nvPr>
        </p:nvSpPr>
        <p:spPr/>
        <p:txBody>
          <a:bodyPr/>
          <a:lstStyle/>
          <a:p>
            <a:fld id="{B3C763C2-00F6-4403-B732-297E5C6890EF}" type="slidenum">
              <a:rPr lang="en-US" smtClean="0"/>
              <a:t>2</a:t>
            </a:fld>
            <a:endParaRPr lang="en-US" dirty="0"/>
          </a:p>
        </p:txBody>
      </p:sp>
      <p:pic>
        <p:nvPicPr>
          <p:cNvPr id="5" name="Picture 2" descr="J:\7507-256x256x32.png">
            <a:extLst>
              <a:ext uri="{FF2B5EF4-FFF2-40B4-BE49-F238E27FC236}">
                <a16:creationId xmlns:a16="http://schemas.microsoft.com/office/drawing/2014/main" id="{DD7C74D5-958D-4D48-98A4-1108E5F73917}"/>
              </a:ext>
            </a:extLst>
          </p:cNvPr>
          <p:cNvPicPr>
            <a:picLocks noChangeAspect="1" noChangeArrowheads="1"/>
          </p:cNvPicPr>
          <p:nvPr/>
        </p:nvPicPr>
        <p:blipFill>
          <a:blip r:embed="rId5" cstate="print"/>
          <a:srcRect/>
          <a:stretch>
            <a:fillRect/>
          </a:stretch>
        </p:blipFill>
        <p:spPr bwMode="auto">
          <a:xfrm>
            <a:off x="8794213" y="453568"/>
            <a:ext cx="1690025" cy="1690025"/>
          </a:xfrm>
          <a:prstGeom prst="rect">
            <a:avLst/>
          </a:prstGeom>
          <a:noFill/>
        </p:spPr>
      </p:pic>
      <p:pic>
        <p:nvPicPr>
          <p:cNvPr id="6" name="Picture 5">
            <a:extLst>
              <a:ext uri="{FF2B5EF4-FFF2-40B4-BE49-F238E27FC236}">
                <a16:creationId xmlns:a16="http://schemas.microsoft.com/office/drawing/2014/main" id="{E2D6262F-8ACE-4ECA-B2DE-5D861D1C2B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3601" y="4406877"/>
            <a:ext cx="2030637" cy="1841340"/>
          </a:xfrm>
          <a:prstGeom prst="rect">
            <a:avLst/>
          </a:prstGeom>
        </p:spPr>
      </p:pic>
      <p:pic>
        <p:nvPicPr>
          <p:cNvPr id="13" name="图片 9" descr="facebook-icon.png">
            <a:extLst>
              <a:ext uri="{FF2B5EF4-FFF2-40B4-BE49-F238E27FC236}">
                <a16:creationId xmlns:a16="http://schemas.microsoft.com/office/drawing/2014/main" id="{64C983CD-ABA8-4DCD-B2FC-5CCD5FF361B7}"/>
              </a:ext>
            </a:extLst>
          </p:cNvPr>
          <p:cNvPicPr>
            <a:picLocks noChangeAspect="1"/>
          </p:cNvPicPr>
          <p:nvPr/>
        </p:nvPicPr>
        <p:blipFill>
          <a:blip r:embed="rId7" cstate="print"/>
          <a:stretch>
            <a:fillRect/>
          </a:stretch>
        </p:blipFill>
        <p:spPr>
          <a:xfrm>
            <a:off x="2309103" y="2079264"/>
            <a:ext cx="1050764" cy="1050764"/>
          </a:xfrm>
          <a:prstGeom prst="rect">
            <a:avLst/>
          </a:prstGeom>
        </p:spPr>
      </p:pic>
      <p:cxnSp>
        <p:nvCxnSpPr>
          <p:cNvPr id="15" name="Straight Arrow Connector 14">
            <a:extLst>
              <a:ext uri="{FF2B5EF4-FFF2-40B4-BE49-F238E27FC236}">
                <a16:creationId xmlns:a16="http://schemas.microsoft.com/office/drawing/2014/main" id="{CCB17D6D-3104-4092-B991-E490D1958183}"/>
              </a:ext>
            </a:extLst>
          </p:cNvPr>
          <p:cNvCxnSpPr>
            <a:cxnSpLocks/>
            <a:stCxn id="13" idx="3"/>
            <a:endCxn id="5" idx="1"/>
          </p:cNvCxnSpPr>
          <p:nvPr/>
        </p:nvCxnSpPr>
        <p:spPr>
          <a:xfrm flipV="1">
            <a:off x="3359867" y="1298581"/>
            <a:ext cx="5434346" cy="1306065"/>
          </a:xfrm>
          <a:prstGeom prst="straightConnector1">
            <a:avLst/>
          </a:prstGeom>
          <a:ln w="571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92228FAA-D455-4F40-AEBB-F8A33976E29E}"/>
              </a:ext>
            </a:extLst>
          </p:cNvPr>
          <p:cNvCxnSpPr>
            <a:cxnSpLocks/>
            <a:stCxn id="18" idx="6"/>
            <a:endCxn id="6" idx="1"/>
          </p:cNvCxnSpPr>
          <p:nvPr/>
        </p:nvCxnSpPr>
        <p:spPr>
          <a:xfrm>
            <a:off x="3543521" y="4202632"/>
            <a:ext cx="4910080" cy="1124915"/>
          </a:xfrm>
          <a:prstGeom prst="straightConnector1">
            <a:avLst/>
          </a:prstGeom>
          <a:ln w="57150">
            <a:solidFill>
              <a:srgbClr val="FF0000"/>
            </a:solidFill>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C2407748-10F0-4580-B388-C5ED53383D5B}"/>
              </a:ext>
            </a:extLst>
          </p:cNvPr>
          <p:cNvSpPr/>
          <p:nvPr/>
        </p:nvSpPr>
        <p:spPr>
          <a:xfrm>
            <a:off x="3176212" y="4018977"/>
            <a:ext cx="367309" cy="367309"/>
          </a:xfrm>
          <a:prstGeom prst="ellipse">
            <a:avLst/>
          </a:prstGeom>
          <a:solidFill>
            <a:schemeClr val="bg1"/>
          </a:solidFill>
          <a:ln w="76200">
            <a:solidFill>
              <a:srgbClr val="3333FF"/>
            </a:solidFill>
          </a:ln>
        </p:spPr>
        <p:style>
          <a:lnRef idx="3">
            <a:schemeClr val="lt1"/>
          </a:lnRef>
          <a:fillRef idx="1">
            <a:schemeClr val="dk1"/>
          </a:fillRef>
          <a:effectRef idx="1">
            <a:schemeClr val="dk1"/>
          </a:effectRef>
          <a:fontRef idx="minor">
            <a:schemeClr val="lt1"/>
          </a:fontRef>
        </p:style>
        <p:txBody>
          <a:bodyPr lIns="45720" tIns="0" rIns="0" bIns="365760" rtlCol="0" anchor="t"/>
          <a:lstStyle/>
          <a:p>
            <a:pPr algn="ctr"/>
            <a:endParaRPr lang="en-US" sz="2000" i="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8315966-E70C-4EF0-916F-AAA04FD75C58}"/>
              </a:ext>
            </a:extLst>
          </p:cNvPr>
          <p:cNvSpPr txBox="1"/>
          <p:nvPr/>
        </p:nvSpPr>
        <p:spPr>
          <a:xfrm>
            <a:off x="3778103" y="3757367"/>
            <a:ext cx="1771592" cy="523220"/>
          </a:xfrm>
          <a:prstGeom prst="rect">
            <a:avLst/>
          </a:prstGeom>
          <a:noFill/>
        </p:spPr>
        <p:txBody>
          <a:bodyPr wrap="square" rtlCol="0">
            <a:spAutoFit/>
          </a:bodyPr>
          <a:lstStyle/>
          <a:p>
            <a:pPr algn="ctr"/>
            <a:r>
              <a:rPr lang="en-US" sz="2800" dirty="0">
                <a:solidFill>
                  <a:srgbClr val="3333FF"/>
                </a:solidFill>
              </a:rPr>
              <a:t>Open port</a:t>
            </a:r>
          </a:p>
        </p:txBody>
      </p:sp>
      <p:sp>
        <p:nvSpPr>
          <p:cNvPr id="12" name="Speech Bubble: Rectangle with Corners Rounded 6">
            <a:extLst>
              <a:ext uri="{FF2B5EF4-FFF2-40B4-BE49-F238E27FC236}">
                <a16:creationId xmlns:a16="http://schemas.microsoft.com/office/drawing/2014/main" id="{AF370F2C-599E-504F-8B20-80652EA18285}"/>
              </a:ext>
            </a:extLst>
          </p:cNvPr>
          <p:cNvSpPr/>
          <p:nvPr/>
        </p:nvSpPr>
        <p:spPr>
          <a:xfrm>
            <a:off x="5594498" y="3337751"/>
            <a:ext cx="3016102" cy="921837"/>
          </a:xfrm>
          <a:prstGeom prst="wedgeRoundRectCallout">
            <a:avLst>
              <a:gd name="adj1" fmla="val -33799"/>
              <a:gd name="adj2" fmla="val 101345"/>
              <a:gd name="adj3" fmla="val 16667"/>
            </a:avLst>
          </a:prstGeom>
          <a:solidFill>
            <a:sysClr val="window" lastClr="FFFFFF"/>
          </a:solidFill>
          <a:ln w="38100" cap="flat" cmpd="sng" algn="ctr">
            <a:solidFill>
              <a:srgbClr val="3366FF"/>
            </a:solidFill>
            <a:prstDash val="solid"/>
            <a:miter lim="800000"/>
          </a:ln>
          <a:effectLst/>
        </p:spPr>
        <p:txBody>
          <a:bodyPr rtlCol="0" anchor="ctr"/>
          <a:lstStyle/>
          <a:p>
            <a:pPr lvl="0" algn="ctr">
              <a:defRPr/>
            </a:pPr>
            <a:r>
              <a:rPr lang="en-US" sz="2400" kern="0" dirty="0">
                <a:solidFill>
                  <a:srgbClr val="3366FF"/>
                </a:solidFill>
              </a:rPr>
              <a:t>http://127.0.0.1:1234//filename</a:t>
            </a:r>
            <a:endParaRPr kumimoji="0" lang="en-US" sz="2400" b="0" i="0" u="none" strike="noStrike" kern="0" cap="none" spc="0" normalizeH="0" baseline="0" noProof="0" dirty="0">
              <a:ln>
                <a:noFill/>
              </a:ln>
              <a:solidFill>
                <a:srgbClr val="3366FF"/>
              </a:solidFill>
              <a:effectLst/>
              <a:uLnTx/>
              <a:uFillTx/>
            </a:endParaRPr>
          </a:p>
        </p:txBody>
      </p:sp>
      <p:sp>
        <p:nvSpPr>
          <p:cNvPr id="14" name="Speech Bubble: Rectangle with Corners Rounded 6">
            <a:extLst>
              <a:ext uri="{FF2B5EF4-FFF2-40B4-BE49-F238E27FC236}">
                <a16:creationId xmlns:a16="http://schemas.microsoft.com/office/drawing/2014/main" id="{F637802A-3192-384C-99AD-33028671A87E}"/>
              </a:ext>
            </a:extLst>
          </p:cNvPr>
          <p:cNvSpPr/>
          <p:nvPr/>
        </p:nvSpPr>
        <p:spPr>
          <a:xfrm>
            <a:off x="4705441" y="5257312"/>
            <a:ext cx="2743199" cy="923544"/>
          </a:xfrm>
          <a:prstGeom prst="wedgeRoundRectCallout">
            <a:avLst>
              <a:gd name="adj1" fmla="val -1210"/>
              <a:gd name="adj2" fmla="val -98092"/>
              <a:gd name="adj3" fmla="val 16667"/>
            </a:avLst>
          </a:prstGeom>
          <a:solidFill>
            <a:sysClr val="window" lastClr="FFFFFF"/>
          </a:soli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noProof="0" dirty="0">
                <a:solidFill>
                  <a:srgbClr val="FF0000"/>
                </a:solidFill>
              </a:rPr>
              <a:t>Inject dangerous commands</a:t>
            </a:r>
            <a:endParaRPr kumimoji="0" lang="en-US" sz="2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0452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5A6CEE5-A901-499C-AF1D-76B7092CA656}"/>
              </a:ext>
            </a:extLst>
          </p:cNvPr>
          <p:cNvGrpSpPr/>
          <p:nvPr/>
        </p:nvGrpSpPr>
        <p:grpSpPr>
          <a:xfrm>
            <a:off x="7745976" y="1315083"/>
            <a:ext cx="4202143" cy="2555152"/>
            <a:chOff x="6188145" y="3189776"/>
            <a:chExt cx="5762848" cy="3515760"/>
          </a:xfrm>
        </p:grpSpPr>
        <p:pic>
          <p:nvPicPr>
            <p:cNvPr id="17" name="Picture 16">
              <a:extLst>
                <a:ext uri="{FF2B5EF4-FFF2-40B4-BE49-F238E27FC236}">
                  <a16:creationId xmlns:a16="http://schemas.microsoft.com/office/drawing/2014/main" id="{E86A7518-85E2-4933-B827-DA23BA213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657" y="3317860"/>
              <a:ext cx="4709633" cy="3155454"/>
            </a:xfrm>
            <a:prstGeom prst="rect">
              <a:avLst/>
            </a:prstGeom>
          </p:spPr>
        </p:pic>
        <p:sp>
          <p:nvSpPr>
            <p:cNvPr id="18" name="Cloud 17">
              <a:extLst>
                <a:ext uri="{FF2B5EF4-FFF2-40B4-BE49-F238E27FC236}">
                  <a16:creationId xmlns:a16="http://schemas.microsoft.com/office/drawing/2014/main" id="{021555FA-F0EF-43CB-A88E-F6AB213528EA}"/>
                </a:ext>
              </a:extLst>
            </p:cNvPr>
            <p:cNvSpPr/>
            <p:nvPr/>
          </p:nvSpPr>
          <p:spPr>
            <a:xfrm>
              <a:off x="6188145" y="3189776"/>
              <a:ext cx="5762848" cy="3515760"/>
            </a:xfrm>
            <a:prstGeom prst="cloud">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279B2DD-B640-4D93-909C-061136A21F46}"/>
              </a:ext>
            </a:extLst>
          </p:cNvPr>
          <p:cNvSpPr>
            <a:spLocks noGrp="1"/>
          </p:cNvSpPr>
          <p:nvPr>
            <p:ph type="title"/>
          </p:nvPr>
        </p:nvSpPr>
        <p:spPr/>
        <p:txBody>
          <a:bodyPr anchor="t"/>
          <a:lstStyle/>
          <a:p>
            <a:pPr algn="ctr"/>
            <a:r>
              <a:rPr lang="en-US" b="1" dirty="0"/>
              <a:t>The First Step: Discovering Open Ports in Apps</a:t>
            </a:r>
            <a:endParaRPr lang="en-US" dirty="0"/>
          </a:p>
        </p:txBody>
      </p:sp>
      <p:sp>
        <p:nvSpPr>
          <p:cNvPr id="5" name="Slide Number Placeholder 4">
            <a:extLst>
              <a:ext uri="{FF2B5EF4-FFF2-40B4-BE49-F238E27FC236}">
                <a16:creationId xmlns:a16="http://schemas.microsoft.com/office/drawing/2014/main" id="{A3B67B00-747B-4134-9357-770D813282EB}"/>
              </a:ext>
            </a:extLst>
          </p:cNvPr>
          <p:cNvSpPr>
            <a:spLocks noGrp="1"/>
          </p:cNvSpPr>
          <p:nvPr>
            <p:ph type="sldNum" sz="quarter" idx="12"/>
          </p:nvPr>
        </p:nvSpPr>
        <p:spPr/>
        <p:txBody>
          <a:bodyPr/>
          <a:lstStyle/>
          <a:p>
            <a:fld id="{B3C763C2-00F6-4403-B732-297E5C6890EF}" type="slidenum">
              <a:rPr lang="en-US" smtClean="0"/>
              <a:t>3</a:t>
            </a:fld>
            <a:endParaRPr lang="en-US" dirty="0"/>
          </a:p>
        </p:txBody>
      </p:sp>
      <p:sp>
        <p:nvSpPr>
          <p:cNvPr id="8" name="Rectangle: Rounded Corners 7">
            <a:extLst>
              <a:ext uri="{FF2B5EF4-FFF2-40B4-BE49-F238E27FC236}">
                <a16:creationId xmlns:a16="http://schemas.microsoft.com/office/drawing/2014/main" id="{1DBC466C-2AFE-4148-9F00-483C789A6E9D}"/>
              </a:ext>
            </a:extLst>
          </p:cNvPr>
          <p:cNvSpPr/>
          <p:nvPr/>
        </p:nvSpPr>
        <p:spPr>
          <a:xfrm>
            <a:off x="775392" y="1686739"/>
            <a:ext cx="2790568" cy="148989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a:t>Static Analysis</a:t>
            </a:r>
            <a:endParaRPr lang="en-US" sz="3200" dirty="0">
              <a:solidFill>
                <a:srgbClr val="FFFF00"/>
              </a:solidFill>
            </a:endParaRPr>
          </a:p>
        </p:txBody>
      </p:sp>
      <p:sp>
        <p:nvSpPr>
          <p:cNvPr id="9" name="TextBox 8">
            <a:extLst>
              <a:ext uri="{FF2B5EF4-FFF2-40B4-BE49-F238E27FC236}">
                <a16:creationId xmlns:a16="http://schemas.microsoft.com/office/drawing/2014/main" id="{4FD46366-990C-403E-9E2B-0F8CC92FDE8E}"/>
              </a:ext>
            </a:extLst>
          </p:cNvPr>
          <p:cNvSpPr txBox="1"/>
          <p:nvPr/>
        </p:nvSpPr>
        <p:spPr>
          <a:xfrm>
            <a:off x="304679" y="4302915"/>
            <a:ext cx="3817723" cy="1815882"/>
          </a:xfrm>
          <a:prstGeom prst="rect">
            <a:avLst/>
          </a:prstGeom>
          <a:solidFill>
            <a:srgbClr val="FFFF00"/>
          </a:solidFill>
          <a:ln w="19050">
            <a:solidFill>
              <a:schemeClr val="tx1"/>
            </a:solidFill>
            <a:prstDash val="dash"/>
          </a:ln>
        </p:spPr>
        <p:txBody>
          <a:bodyPr wrap="square" rtlCol="0">
            <a:spAutoFit/>
          </a:bodyPr>
          <a:lstStyle/>
          <a:p>
            <a:r>
              <a:rPr lang="en-US" sz="2800" b="1" dirty="0"/>
              <a:t>Issues: </a:t>
            </a:r>
          </a:p>
          <a:p>
            <a:r>
              <a:rPr lang="en-US" sz="2800" dirty="0"/>
              <a:t>dynamic code loading, complex implicit flows, </a:t>
            </a:r>
          </a:p>
          <a:p>
            <a:r>
              <a:rPr lang="en-US" sz="2800" dirty="0"/>
              <a:t>and code obfuscation.</a:t>
            </a:r>
          </a:p>
        </p:txBody>
      </p:sp>
      <p:sp>
        <p:nvSpPr>
          <p:cNvPr id="10" name="Rectangle: Rounded Corners 9">
            <a:extLst>
              <a:ext uri="{FF2B5EF4-FFF2-40B4-BE49-F238E27FC236}">
                <a16:creationId xmlns:a16="http://schemas.microsoft.com/office/drawing/2014/main" id="{1D2D3938-CA0F-4F4D-86B9-6E086C5BFD3B}"/>
              </a:ext>
            </a:extLst>
          </p:cNvPr>
          <p:cNvSpPr/>
          <p:nvPr/>
        </p:nvSpPr>
        <p:spPr>
          <a:xfrm>
            <a:off x="4668803" y="1690688"/>
            <a:ext cx="2882971" cy="148989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a:t>In-lab Dynamic Analysis</a:t>
            </a:r>
            <a:endParaRPr lang="en-US" sz="3200" dirty="0">
              <a:solidFill>
                <a:srgbClr val="FFFF00"/>
              </a:solidFill>
            </a:endParaRPr>
          </a:p>
        </p:txBody>
      </p:sp>
      <p:sp>
        <p:nvSpPr>
          <p:cNvPr id="11" name="TextBox 10">
            <a:extLst>
              <a:ext uri="{FF2B5EF4-FFF2-40B4-BE49-F238E27FC236}">
                <a16:creationId xmlns:a16="http://schemas.microsoft.com/office/drawing/2014/main" id="{3DDC19B7-E1E4-4D39-A05E-40316E41A5D3}"/>
              </a:ext>
            </a:extLst>
          </p:cNvPr>
          <p:cNvSpPr txBox="1"/>
          <p:nvPr/>
        </p:nvSpPr>
        <p:spPr>
          <a:xfrm>
            <a:off x="4281687" y="3739603"/>
            <a:ext cx="3685779" cy="954107"/>
          </a:xfrm>
          <a:prstGeom prst="rect">
            <a:avLst/>
          </a:prstGeom>
          <a:solidFill>
            <a:srgbClr val="FFFF00"/>
          </a:solidFill>
          <a:ln w="19050">
            <a:solidFill>
              <a:schemeClr val="tx1"/>
            </a:solidFill>
            <a:prstDash val="dash"/>
          </a:ln>
        </p:spPr>
        <p:txBody>
          <a:bodyPr wrap="square" rtlCol="0">
            <a:spAutoFit/>
          </a:bodyPr>
          <a:lstStyle/>
          <a:p>
            <a:r>
              <a:rPr lang="en-US" sz="2800" dirty="0"/>
              <a:t>Cannot mimic real user inputs to driven apps</a:t>
            </a:r>
          </a:p>
        </p:txBody>
      </p:sp>
      <p:sp>
        <p:nvSpPr>
          <p:cNvPr id="20" name="Content Placeholder 3">
            <a:extLst>
              <a:ext uri="{FF2B5EF4-FFF2-40B4-BE49-F238E27FC236}">
                <a16:creationId xmlns:a16="http://schemas.microsoft.com/office/drawing/2014/main" id="{0F4675C9-F78C-4FCE-8072-A08B1858057C}"/>
              </a:ext>
            </a:extLst>
          </p:cNvPr>
          <p:cNvSpPr txBox="1">
            <a:spLocks/>
          </p:cNvSpPr>
          <p:nvPr/>
        </p:nvSpPr>
        <p:spPr>
          <a:xfrm>
            <a:off x="8539843" y="3942956"/>
            <a:ext cx="2884714" cy="10677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3366FF"/>
                </a:solidFill>
              </a:rPr>
              <a:t>Crowdsourcing</a:t>
            </a:r>
          </a:p>
          <a:p>
            <a:pPr marL="0" indent="0" algn="ctr">
              <a:buNone/>
            </a:pPr>
            <a:r>
              <a:rPr lang="en-US" sz="3200" b="1" dirty="0">
                <a:solidFill>
                  <a:srgbClr val="3366FF"/>
                </a:solidFill>
              </a:rPr>
              <a:t>Discovery</a:t>
            </a:r>
          </a:p>
        </p:txBody>
      </p:sp>
      <p:sp>
        <p:nvSpPr>
          <p:cNvPr id="4" name="Rectangle 3">
            <a:extLst>
              <a:ext uri="{FF2B5EF4-FFF2-40B4-BE49-F238E27FC236}">
                <a16:creationId xmlns:a16="http://schemas.microsoft.com/office/drawing/2014/main" id="{C40D1C72-4FA0-4350-8A16-0CC14D1480FD}"/>
              </a:ext>
            </a:extLst>
          </p:cNvPr>
          <p:cNvSpPr/>
          <p:nvPr/>
        </p:nvSpPr>
        <p:spPr>
          <a:xfrm>
            <a:off x="198629" y="3429000"/>
            <a:ext cx="3944093" cy="523220"/>
          </a:xfrm>
          <a:prstGeom prst="rect">
            <a:avLst/>
          </a:prstGeom>
        </p:spPr>
        <p:txBody>
          <a:bodyPr wrap="square">
            <a:spAutoFit/>
          </a:bodyPr>
          <a:lstStyle/>
          <a:p>
            <a:pPr algn="ctr"/>
            <a:r>
              <a:rPr lang="en-US" sz="2800" dirty="0" err="1"/>
              <a:t>OPAnalyzer</a:t>
            </a:r>
            <a:r>
              <a:rPr lang="en-US" sz="2800" dirty="0"/>
              <a:t> </a:t>
            </a:r>
            <a:r>
              <a:rPr lang="en-US" sz="2800" dirty="0">
                <a:solidFill>
                  <a:schemeClr val="tx1">
                    <a:lumMod val="50000"/>
                    <a:lumOff val="50000"/>
                  </a:schemeClr>
                </a:solidFill>
              </a:rPr>
              <a:t>[EuroS&amp;P’17] </a:t>
            </a:r>
          </a:p>
        </p:txBody>
      </p:sp>
      <p:sp>
        <p:nvSpPr>
          <p:cNvPr id="14" name="TextBox 13">
            <a:extLst>
              <a:ext uri="{FF2B5EF4-FFF2-40B4-BE49-F238E27FC236}">
                <a16:creationId xmlns:a16="http://schemas.microsoft.com/office/drawing/2014/main" id="{472132EA-6DE8-4358-BCC7-E028C379D052}"/>
              </a:ext>
            </a:extLst>
          </p:cNvPr>
          <p:cNvSpPr txBox="1"/>
          <p:nvPr/>
        </p:nvSpPr>
        <p:spPr>
          <a:xfrm>
            <a:off x="4281687" y="5164690"/>
            <a:ext cx="3685779" cy="954107"/>
          </a:xfrm>
          <a:prstGeom prst="rect">
            <a:avLst/>
          </a:prstGeom>
          <a:solidFill>
            <a:srgbClr val="FFFF00"/>
          </a:solidFill>
          <a:ln w="19050">
            <a:solidFill>
              <a:schemeClr val="tx1"/>
            </a:solidFill>
            <a:prstDash val="dash"/>
          </a:ln>
        </p:spPr>
        <p:txBody>
          <a:bodyPr wrap="square" rtlCol="0">
            <a:spAutoFit/>
          </a:bodyPr>
          <a:lstStyle/>
          <a:p>
            <a:r>
              <a:rPr lang="en-US" sz="2800" dirty="0"/>
              <a:t>Difficult to recognize</a:t>
            </a:r>
            <a:br>
              <a:rPr lang="en-US" sz="2800" dirty="0"/>
            </a:br>
            <a:r>
              <a:rPr lang="en-US" sz="2800" dirty="0"/>
              <a:t>random port numbers</a:t>
            </a:r>
          </a:p>
        </p:txBody>
      </p:sp>
      <p:sp>
        <p:nvSpPr>
          <p:cNvPr id="15" name="Content Placeholder 3">
            <a:extLst>
              <a:ext uri="{FF2B5EF4-FFF2-40B4-BE49-F238E27FC236}">
                <a16:creationId xmlns:a16="http://schemas.microsoft.com/office/drawing/2014/main" id="{C920F509-F310-4FE7-9617-D28D42164C20}"/>
              </a:ext>
            </a:extLst>
          </p:cNvPr>
          <p:cNvSpPr txBox="1">
            <a:spLocks/>
          </p:cNvSpPr>
          <p:nvPr/>
        </p:nvSpPr>
        <p:spPr>
          <a:xfrm>
            <a:off x="8112463" y="5047087"/>
            <a:ext cx="3660437" cy="1067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Leverage users’ interaction with their smartphones to monitor open ports</a:t>
            </a:r>
            <a:endParaRPr lang="en-US" sz="2400" b="1" dirty="0">
              <a:solidFill>
                <a:srgbClr val="3366FF"/>
              </a:solidFill>
            </a:endParaRPr>
          </a:p>
        </p:txBody>
      </p:sp>
    </p:spTree>
    <p:extLst>
      <p:ext uri="{BB962C8B-B14F-4D97-AF65-F5344CB8AC3E}">
        <p14:creationId xmlns:p14="http://schemas.microsoft.com/office/powerpoint/2010/main" val="37926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p:bldP spid="4"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7820-C02C-43E7-9145-5FDA8FDC0198}"/>
              </a:ext>
            </a:extLst>
          </p:cNvPr>
          <p:cNvSpPr>
            <a:spLocks noGrp="1"/>
          </p:cNvSpPr>
          <p:nvPr>
            <p:ph type="title"/>
          </p:nvPr>
        </p:nvSpPr>
        <p:spPr>
          <a:xfrm>
            <a:off x="838200" y="0"/>
            <a:ext cx="10515600" cy="1325563"/>
          </a:xfrm>
        </p:spPr>
        <p:txBody>
          <a:bodyPr anchor="ctr"/>
          <a:lstStyle/>
          <a:p>
            <a:pPr algn="ctr"/>
            <a:r>
              <a:rPr lang="fr-FR" b="1" dirty="0" err="1"/>
              <a:t>NetMon</a:t>
            </a:r>
            <a:r>
              <a:rPr lang="fr-FR" b="1" dirty="0"/>
              <a:t>: On-</a:t>
            </a:r>
            <a:r>
              <a:rPr lang="fr-FR" b="1" dirty="0" err="1"/>
              <a:t>device</a:t>
            </a:r>
            <a:r>
              <a:rPr lang="fr-FR" b="1" dirty="0"/>
              <a:t> Open Port Monitoring</a:t>
            </a:r>
            <a:endParaRPr lang="en-US" b="1" dirty="0"/>
          </a:p>
        </p:txBody>
      </p:sp>
      <p:sp>
        <p:nvSpPr>
          <p:cNvPr id="3" name="Content Placeholder 2">
            <a:extLst>
              <a:ext uri="{FF2B5EF4-FFF2-40B4-BE49-F238E27FC236}">
                <a16:creationId xmlns:a16="http://schemas.microsoft.com/office/drawing/2014/main" id="{3681BB03-CC65-4AF7-9C0F-82FEA754E29E}"/>
              </a:ext>
            </a:extLst>
          </p:cNvPr>
          <p:cNvSpPr>
            <a:spLocks noGrp="1"/>
          </p:cNvSpPr>
          <p:nvPr>
            <p:ph idx="1"/>
          </p:nvPr>
        </p:nvSpPr>
        <p:spPr>
          <a:xfrm>
            <a:off x="680357" y="5904371"/>
            <a:ext cx="10831286" cy="912796"/>
          </a:xfrm>
        </p:spPr>
        <p:txBody>
          <a:bodyPr>
            <a:normAutofit lnSpcReduction="10000"/>
          </a:bodyPr>
          <a:lstStyle/>
          <a:p>
            <a:pPr marL="0" indent="0" algn="ctr">
              <a:buNone/>
            </a:pPr>
            <a:r>
              <a:rPr lang="en-US" dirty="0"/>
              <a:t>Available on Google Play since October 2016</a:t>
            </a:r>
          </a:p>
          <a:p>
            <a:pPr marL="0" indent="0" algn="ctr">
              <a:buNone/>
            </a:pPr>
            <a:r>
              <a:rPr lang="en-US" sz="2400" dirty="0">
                <a:hlinkClick r:id="rId3"/>
              </a:rPr>
              <a:t>https://play.google.com/store/apps/details?id=</a:t>
            </a:r>
            <a:r>
              <a:rPr lang="en-US" sz="2400" b="1" dirty="0">
                <a:highlight>
                  <a:srgbClr val="FFFF00"/>
                </a:highlight>
                <a:hlinkClick r:id="rId3"/>
              </a:rPr>
              <a:t>com.netmon</a:t>
            </a:r>
            <a:r>
              <a:rPr lang="en-US" sz="2400" b="1" dirty="0">
                <a:highlight>
                  <a:srgbClr val="FFFF00"/>
                </a:highlight>
              </a:rPr>
              <a:t>  </a:t>
            </a:r>
          </a:p>
        </p:txBody>
      </p:sp>
      <p:sp>
        <p:nvSpPr>
          <p:cNvPr id="4" name="Slide Number Placeholder 3">
            <a:extLst>
              <a:ext uri="{FF2B5EF4-FFF2-40B4-BE49-F238E27FC236}">
                <a16:creationId xmlns:a16="http://schemas.microsoft.com/office/drawing/2014/main" id="{86718BBE-8D7D-46F0-A8B6-548F60C6C786}"/>
              </a:ext>
            </a:extLst>
          </p:cNvPr>
          <p:cNvSpPr>
            <a:spLocks noGrp="1"/>
          </p:cNvSpPr>
          <p:nvPr>
            <p:ph type="sldNum" sz="quarter" idx="12"/>
          </p:nvPr>
        </p:nvSpPr>
        <p:spPr/>
        <p:txBody>
          <a:bodyPr/>
          <a:lstStyle/>
          <a:p>
            <a:fld id="{B3C763C2-00F6-4403-B732-297E5C6890EF}" type="slidenum">
              <a:rPr lang="en-US" smtClean="0"/>
              <a:t>4</a:t>
            </a:fld>
            <a:endParaRPr lang="en-US" dirty="0"/>
          </a:p>
        </p:txBody>
      </p:sp>
      <p:pic>
        <p:nvPicPr>
          <p:cNvPr id="13" name="Picture 12">
            <a:extLst>
              <a:ext uri="{FF2B5EF4-FFF2-40B4-BE49-F238E27FC236}">
                <a16:creationId xmlns:a16="http://schemas.microsoft.com/office/drawing/2014/main" id="{746AA3C9-1F12-4391-9A18-E07AD8166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46" y="946303"/>
            <a:ext cx="3725279" cy="4976037"/>
          </a:xfrm>
          <a:prstGeom prst="rect">
            <a:avLst/>
          </a:prstGeom>
        </p:spPr>
      </p:pic>
      <p:pic>
        <p:nvPicPr>
          <p:cNvPr id="15" name="Picture 14">
            <a:extLst>
              <a:ext uri="{FF2B5EF4-FFF2-40B4-BE49-F238E27FC236}">
                <a16:creationId xmlns:a16="http://schemas.microsoft.com/office/drawing/2014/main" id="{9892DD77-4E2E-41FC-9011-8E0AB8367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649" y="948004"/>
            <a:ext cx="3724006" cy="4974336"/>
          </a:xfrm>
          <a:prstGeom prst="rect">
            <a:avLst/>
          </a:prstGeom>
        </p:spPr>
      </p:pic>
    </p:spTree>
    <p:extLst>
      <p:ext uri="{BB962C8B-B14F-4D97-AF65-F5344CB8AC3E}">
        <p14:creationId xmlns:p14="http://schemas.microsoft.com/office/powerpoint/2010/main" val="142480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67A4-924E-4F42-B625-7F1349FDC0E4}"/>
              </a:ext>
            </a:extLst>
          </p:cNvPr>
          <p:cNvSpPr>
            <a:spLocks noGrp="1"/>
          </p:cNvSpPr>
          <p:nvPr>
            <p:ph type="title"/>
          </p:nvPr>
        </p:nvSpPr>
        <p:spPr/>
        <p:txBody>
          <a:bodyPr anchor="t"/>
          <a:lstStyle/>
          <a:p>
            <a:pPr algn="ctr"/>
            <a:r>
              <a:rPr lang="en-US" b="1" dirty="0"/>
              <a:t>Port Monitoring Mechanism</a:t>
            </a:r>
          </a:p>
        </p:txBody>
      </p:sp>
      <p:sp>
        <p:nvSpPr>
          <p:cNvPr id="4" name="Slide Number Placeholder 3">
            <a:extLst>
              <a:ext uri="{FF2B5EF4-FFF2-40B4-BE49-F238E27FC236}">
                <a16:creationId xmlns:a16="http://schemas.microsoft.com/office/drawing/2014/main" id="{1708028B-F496-495E-9EC7-D4F256D5A7C0}"/>
              </a:ext>
            </a:extLst>
          </p:cNvPr>
          <p:cNvSpPr>
            <a:spLocks noGrp="1"/>
          </p:cNvSpPr>
          <p:nvPr>
            <p:ph type="sldNum" sz="quarter" idx="12"/>
          </p:nvPr>
        </p:nvSpPr>
        <p:spPr/>
        <p:txBody>
          <a:bodyPr/>
          <a:lstStyle/>
          <a:p>
            <a:fld id="{B3C763C2-00F6-4403-B732-297E5C6890EF}" type="slidenum">
              <a:rPr lang="en-US" smtClean="0"/>
              <a:t>5</a:t>
            </a:fld>
            <a:endParaRPr lang="en-US" dirty="0"/>
          </a:p>
        </p:txBody>
      </p:sp>
      <p:pic>
        <p:nvPicPr>
          <p:cNvPr id="5" name="Picture 4">
            <a:extLst>
              <a:ext uri="{FF2B5EF4-FFF2-40B4-BE49-F238E27FC236}">
                <a16:creationId xmlns:a16="http://schemas.microsoft.com/office/drawing/2014/main" id="{8FDE06C3-A27E-42E1-90E5-863E3D3A6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41" y="1000545"/>
            <a:ext cx="5720930" cy="5720930"/>
          </a:xfrm>
          <a:prstGeom prst="rect">
            <a:avLst/>
          </a:prstGeom>
        </p:spPr>
      </p:pic>
      <p:pic>
        <p:nvPicPr>
          <p:cNvPr id="6" name="图片 9" descr="facebook-icon.png">
            <a:extLst>
              <a:ext uri="{FF2B5EF4-FFF2-40B4-BE49-F238E27FC236}">
                <a16:creationId xmlns:a16="http://schemas.microsoft.com/office/drawing/2014/main" id="{A42A7946-42F4-43EB-8FC1-F410BA6C17C9}"/>
              </a:ext>
            </a:extLst>
          </p:cNvPr>
          <p:cNvPicPr>
            <a:picLocks noChangeAspect="1"/>
          </p:cNvPicPr>
          <p:nvPr/>
        </p:nvPicPr>
        <p:blipFill>
          <a:blip r:embed="rId4" cstate="print"/>
          <a:stretch>
            <a:fillRect/>
          </a:stretch>
        </p:blipFill>
        <p:spPr>
          <a:xfrm>
            <a:off x="721832" y="4780889"/>
            <a:ext cx="983426" cy="983426"/>
          </a:xfrm>
          <a:prstGeom prst="rect">
            <a:avLst/>
          </a:prstGeom>
        </p:spPr>
      </p:pic>
      <p:sp>
        <p:nvSpPr>
          <p:cNvPr id="8" name="Oval 7">
            <a:extLst>
              <a:ext uri="{FF2B5EF4-FFF2-40B4-BE49-F238E27FC236}">
                <a16:creationId xmlns:a16="http://schemas.microsoft.com/office/drawing/2014/main" id="{A360566B-91AB-4EE1-8CC4-707A2BC6C3F3}"/>
              </a:ext>
            </a:extLst>
          </p:cNvPr>
          <p:cNvSpPr/>
          <p:nvPr/>
        </p:nvSpPr>
        <p:spPr>
          <a:xfrm>
            <a:off x="1029890" y="4597234"/>
            <a:ext cx="367309" cy="367309"/>
          </a:xfrm>
          <a:prstGeom prst="ellipse">
            <a:avLst/>
          </a:prstGeom>
          <a:solidFill>
            <a:schemeClr val="bg1"/>
          </a:solidFill>
          <a:ln w="76200">
            <a:solidFill>
              <a:srgbClr val="3333FF"/>
            </a:solidFill>
          </a:ln>
        </p:spPr>
        <p:style>
          <a:lnRef idx="3">
            <a:schemeClr val="lt1"/>
          </a:lnRef>
          <a:fillRef idx="1">
            <a:schemeClr val="dk1"/>
          </a:fillRef>
          <a:effectRef idx="1">
            <a:schemeClr val="dk1"/>
          </a:effectRef>
          <a:fontRef idx="minor">
            <a:schemeClr val="lt1"/>
          </a:fontRef>
        </p:style>
        <p:txBody>
          <a:bodyPr lIns="45720" tIns="0" rIns="0" bIns="365760" rtlCol="0" anchor="t"/>
          <a:lstStyle/>
          <a:p>
            <a:pPr algn="ctr"/>
            <a:r>
              <a:rPr lang="en-US" sz="2000" i="1" dirty="0">
                <a:latin typeface="Times New Roman" panose="02020603050405020304" pitchFamily="18" charset="0"/>
                <a:cs typeface="Times New Roman" panose="02020603050405020304" pitchFamily="18" charset="0"/>
              </a:rPr>
              <a:t>p</a:t>
            </a:r>
          </a:p>
        </p:txBody>
      </p:sp>
      <p:pic>
        <p:nvPicPr>
          <p:cNvPr id="11" name="Picture 10">
            <a:extLst>
              <a:ext uri="{FF2B5EF4-FFF2-40B4-BE49-F238E27FC236}">
                <a16:creationId xmlns:a16="http://schemas.microsoft.com/office/drawing/2014/main" id="{317D8551-7F61-47BB-BF3B-49FD31C83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308" y="3097656"/>
            <a:ext cx="983427" cy="983427"/>
          </a:xfrm>
          <a:prstGeom prst="rect">
            <a:avLst/>
          </a:prstGeom>
        </p:spPr>
      </p:pic>
      <p:sp>
        <p:nvSpPr>
          <p:cNvPr id="14" name="TextBox 13">
            <a:extLst>
              <a:ext uri="{FF2B5EF4-FFF2-40B4-BE49-F238E27FC236}">
                <a16:creationId xmlns:a16="http://schemas.microsoft.com/office/drawing/2014/main" id="{DB31C2CC-F8A8-4BAC-BFB6-7170B1430D9B}"/>
              </a:ext>
            </a:extLst>
          </p:cNvPr>
          <p:cNvSpPr txBox="1"/>
          <p:nvPr/>
        </p:nvSpPr>
        <p:spPr>
          <a:xfrm>
            <a:off x="690774" y="1783164"/>
            <a:ext cx="2312497" cy="830997"/>
          </a:xfrm>
          <a:prstGeom prst="rect">
            <a:avLst/>
          </a:prstGeom>
          <a:solidFill>
            <a:srgbClr val="FFFF00"/>
          </a:solidFill>
          <a:ln w="19050">
            <a:noFill/>
            <a:prstDash val="dash"/>
          </a:ln>
        </p:spPr>
        <p:txBody>
          <a:bodyPr wrap="square" rtlCol="0">
            <a:spAutoFit/>
          </a:bodyPr>
          <a:lstStyle/>
          <a:p>
            <a:pPr algn="ctr"/>
            <a:r>
              <a:rPr lang="en-US" sz="2400" dirty="0">
                <a:solidFill>
                  <a:srgbClr val="0000FF"/>
                </a:solidFill>
              </a:rPr>
              <a:t>/proc/net/</a:t>
            </a:r>
            <a:r>
              <a:rPr lang="en-US" sz="2400" dirty="0" err="1">
                <a:solidFill>
                  <a:srgbClr val="0000FF"/>
                </a:solidFill>
              </a:rPr>
              <a:t>tcp</a:t>
            </a:r>
            <a:br>
              <a:rPr lang="en-US" sz="2400" dirty="0">
                <a:solidFill>
                  <a:srgbClr val="0000FF"/>
                </a:solidFill>
              </a:rPr>
            </a:br>
            <a:r>
              <a:rPr lang="en-US" sz="2400" dirty="0">
                <a:solidFill>
                  <a:srgbClr val="0000FF"/>
                </a:solidFill>
              </a:rPr>
              <a:t>|tcp6|udp|udp6</a:t>
            </a:r>
            <a:endParaRPr lang="en-US" sz="2400" dirty="0"/>
          </a:p>
        </p:txBody>
      </p:sp>
      <p:sp>
        <p:nvSpPr>
          <p:cNvPr id="15" name="Rectangle 14">
            <a:extLst>
              <a:ext uri="{FF2B5EF4-FFF2-40B4-BE49-F238E27FC236}">
                <a16:creationId xmlns:a16="http://schemas.microsoft.com/office/drawing/2014/main" id="{FDFE1B31-B39F-4071-9DF5-5AC0A30BF64E}"/>
              </a:ext>
            </a:extLst>
          </p:cNvPr>
          <p:cNvSpPr/>
          <p:nvPr/>
        </p:nvSpPr>
        <p:spPr>
          <a:xfrm>
            <a:off x="3846952" y="1086320"/>
            <a:ext cx="7807245" cy="473847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sz="2000" b="1" dirty="0"/>
              <a:t>$ cat /proc/net/tcp6         </a:t>
            </a:r>
            <a:r>
              <a:rPr lang="en-US" sz="2000" b="1" dirty="0">
                <a:solidFill>
                  <a:srgbClr val="3366FF"/>
                </a:solidFill>
              </a:rPr>
              <a:t>(accessible also on the latest Android 8 and 9)</a:t>
            </a:r>
          </a:p>
          <a:p>
            <a:r>
              <a:rPr lang="en-US" sz="2000" dirty="0"/>
              <a:t>  </a:t>
            </a:r>
            <a:r>
              <a:rPr lang="en-US" sz="2000" dirty="0" err="1"/>
              <a:t>sl</a:t>
            </a:r>
            <a:r>
              <a:rPr lang="en-US" sz="2000" dirty="0"/>
              <a:t>  </a:t>
            </a:r>
            <a:r>
              <a:rPr lang="en-US" sz="2000" dirty="0" err="1"/>
              <a:t>local_address</a:t>
            </a:r>
            <a:r>
              <a:rPr lang="en-US" sz="2000" dirty="0"/>
              <a:t>                         </a:t>
            </a:r>
            <a:r>
              <a:rPr lang="en-US" sz="2000" dirty="0" err="1"/>
              <a:t>remote_address</a:t>
            </a:r>
            <a:r>
              <a:rPr lang="en-US" sz="2000" dirty="0"/>
              <a:t>                        </a:t>
            </a:r>
            <a:r>
              <a:rPr lang="en-US" sz="2000" dirty="0" err="1"/>
              <a:t>st</a:t>
            </a:r>
            <a:r>
              <a:rPr lang="en-US" sz="2000" dirty="0"/>
              <a:t> </a:t>
            </a:r>
            <a:r>
              <a:rPr lang="en-US" sz="2000" dirty="0" err="1"/>
              <a:t>tx_queue</a:t>
            </a:r>
            <a:r>
              <a:rPr lang="en-US" sz="2000" dirty="0"/>
              <a:t> </a:t>
            </a:r>
            <a:r>
              <a:rPr lang="en-US" sz="2000" dirty="0" err="1"/>
              <a:t>rx_queue</a:t>
            </a:r>
            <a:r>
              <a:rPr lang="en-US" sz="2000" dirty="0"/>
              <a:t> tr tm-&gt;when </a:t>
            </a:r>
            <a:r>
              <a:rPr lang="en-US" sz="2000" dirty="0" err="1"/>
              <a:t>retrnsmt</a:t>
            </a:r>
            <a:r>
              <a:rPr lang="en-US" sz="2000" dirty="0"/>
              <a:t>   </a:t>
            </a:r>
            <a:r>
              <a:rPr lang="en-US" sz="2000" dirty="0" err="1"/>
              <a:t>uid</a:t>
            </a:r>
            <a:endParaRPr lang="en-US" sz="2000" dirty="0"/>
          </a:p>
          <a:p>
            <a:r>
              <a:rPr lang="en-US" sz="2000" b="1" dirty="0">
                <a:solidFill>
                  <a:srgbClr val="3366FF"/>
                </a:solidFill>
              </a:rPr>
              <a:t>0: </a:t>
            </a:r>
            <a:r>
              <a:rPr lang="en-US" sz="2000" dirty="0"/>
              <a:t>0000000000000000</a:t>
            </a:r>
            <a:r>
              <a:rPr lang="en-US" sz="2000" b="1" dirty="0"/>
              <a:t>FFFF00000100007F</a:t>
            </a:r>
            <a:r>
              <a:rPr lang="en-US" sz="2000" dirty="0"/>
              <a:t>:</a:t>
            </a:r>
            <a:r>
              <a:rPr lang="en-US" sz="2000" b="1" dirty="0"/>
              <a:t>9AE0</a:t>
            </a:r>
            <a:r>
              <a:rPr lang="en-US" sz="2000" dirty="0"/>
              <a:t> 00000000000000000000000000000000:0000 </a:t>
            </a:r>
            <a:r>
              <a:rPr lang="en-US" sz="2000" b="1" dirty="0">
                <a:solidFill>
                  <a:srgbClr val="FF0000"/>
                </a:solidFill>
              </a:rPr>
              <a:t>0A</a:t>
            </a:r>
            <a:r>
              <a:rPr lang="en-US" sz="2000" dirty="0"/>
              <a:t> 00000000:00000000 00:00000000 00000000 </a:t>
            </a:r>
            <a:r>
              <a:rPr lang="en-US" sz="2000" b="1" dirty="0">
                <a:solidFill>
                  <a:srgbClr val="3333FF"/>
                </a:solidFill>
              </a:rPr>
              <a:t>10156</a:t>
            </a:r>
          </a:p>
          <a:p>
            <a:r>
              <a:rPr lang="en-US" sz="2000" b="1" dirty="0">
                <a:solidFill>
                  <a:srgbClr val="3366FF"/>
                </a:solidFill>
              </a:rPr>
              <a:t>1: </a:t>
            </a:r>
            <a:r>
              <a:rPr lang="en-US" sz="2000" dirty="0"/>
              <a:t>0000000000000000FFFF00000100007F:EC22 00000000000000000000000000000000:0000 0A 00000000:00000000 00:00000000 00000000 10272</a:t>
            </a:r>
          </a:p>
          <a:p>
            <a:r>
              <a:rPr lang="en-US" sz="2000" b="1" dirty="0">
                <a:solidFill>
                  <a:srgbClr val="3366FF"/>
                </a:solidFill>
              </a:rPr>
              <a:t>2: </a:t>
            </a:r>
            <a:r>
              <a:rPr lang="en-US" sz="2000" dirty="0"/>
              <a:t>0000000000000000FFFF00002600040A:E8EA 0000000000000000FFFF00006B72662F:01BB 06 00000000:00000000 03:00001279 00000000     0</a:t>
            </a:r>
          </a:p>
          <a:p>
            <a:r>
              <a:rPr lang="en-US" sz="2000" b="1" dirty="0">
                <a:solidFill>
                  <a:srgbClr val="3366FF"/>
                </a:solidFill>
              </a:rPr>
              <a:t>3: </a:t>
            </a:r>
            <a:r>
              <a:rPr lang="en-US" sz="2000" dirty="0"/>
              <a:t>0000000000000000FFFF00002600040A:84B0 0000000000000000FFFF00005FC2D9AC:01BB 08 00000000:00000001 00:00000000 00000000 10015</a:t>
            </a:r>
          </a:p>
        </p:txBody>
      </p:sp>
      <p:sp>
        <p:nvSpPr>
          <p:cNvPr id="16" name="TextBox 15">
            <a:extLst>
              <a:ext uri="{FF2B5EF4-FFF2-40B4-BE49-F238E27FC236}">
                <a16:creationId xmlns:a16="http://schemas.microsoft.com/office/drawing/2014/main" id="{9B596DD8-EE1D-4DD8-A101-52C86EEBCB0B}"/>
              </a:ext>
            </a:extLst>
          </p:cNvPr>
          <p:cNvSpPr txBox="1"/>
          <p:nvPr/>
        </p:nvSpPr>
        <p:spPr>
          <a:xfrm>
            <a:off x="3846952" y="5925412"/>
            <a:ext cx="7807245" cy="523220"/>
          </a:xfrm>
          <a:prstGeom prst="rect">
            <a:avLst/>
          </a:prstGeom>
          <a:solidFill>
            <a:schemeClr val="bg1"/>
          </a:solidFill>
          <a:ln w="19050">
            <a:solidFill>
              <a:schemeClr val="tx1"/>
            </a:solidFill>
            <a:prstDash val="dash"/>
          </a:ln>
        </p:spPr>
        <p:txBody>
          <a:bodyPr wrap="square" rtlCol="0">
            <a:spAutoFit/>
          </a:bodyPr>
          <a:lstStyle/>
          <a:p>
            <a:pPr algn="ctr"/>
            <a:r>
              <a:rPr lang="en-US" sz="2800" u="sng" dirty="0"/>
              <a:t>Periodically</a:t>
            </a:r>
            <a:r>
              <a:rPr lang="en-US" sz="2800" dirty="0"/>
              <a:t> analyze proc with </a:t>
            </a:r>
            <a:r>
              <a:rPr lang="en-US" sz="2800" u="sng" dirty="0"/>
              <a:t>minimal overhead</a:t>
            </a:r>
          </a:p>
        </p:txBody>
      </p:sp>
      <p:cxnSp>
        <p:nvCxnSpPr>
          <p:cNvPr id="18" name="Straight Arrow Connector 17">
            <a:extLst>
              <a:ext uri="{FF2B5EF4-FFF2-40B4-BE49-F238E27FC236}">
                <a16:creationId xmlns:a16="http://schemas.microsoft.com/office/drawing/2014/main" id="{4745CFE4-9713-42C0-AAF9-C641A7E59CB1}"/>
              </a:ext>
            </a:extLst>
          </p:cNvPr>
          <p:cNvCxnSpPr>
            <a:cxnSpLocks/>
            <a:stCxn id="11" idx="2"/>
            <a:endCxn id="8" idx="7"/>
          </p:cNvCxnSpPr>
          <p:nvPr/>
        </p:nvCxnSpPr>
        <p:spPr>
          <a:xfrm flipH="1">
            <a:off x="1343408" y="4081083"/>
            <a:ext cx="503614" cy="56994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0E679C5-4CC3-4F11-83FE-781668560974}"/>
              </a:ext>
            </a:extLst>
          </p:cNvPr>
          <p:cNvCxnSpPr>
            <a:cxnSpLocks/>
            <a:stCxn id="11" idx="2"/>
            <a:endCxn id="9" idx="1"/>
          </p:cNvCxnSpPr>
          <p:nvPr/>
        </p:nvCxnSpPr>
        <p:spPr>
          <a:xfrm>
            <a:off x="1847022" y="4081083"/>
            <a:ext cx="395766" cy="56994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24FA3012-FE9A-4B2F-BE44-BE1E487EAB27}"/>
              </a:ext>
            </a:extLst>
          </p:cNvPr>
          <p:cNvSpPr txBox="1"/>
          <p:nvPr/>
        </p:nvSpPr>
        <p:spPr>
          <a:xfrm>
            <a:off x="1669109" y="4070164"/>
            <a:ext cx="288032" cy="830997"/>
          </a:xfrm>
          <a:prstGeom prst="rect">
            <a:avLst/>
          </a:prstGeom>
          <a:noFill/>
          <a:ln w="57150">
            <a:noFill/>
          </a:ln>
        </p:spPr>
        <p:txBody>
          <a:bodyPr wrap="square" lIns="0" tIns="0" rIns="0" bIns="0" rtlCol="0">
            <a:spAutoFit/>
          </a:bodyPr>
          <a:lstStyle/>
          <a:p>
            <a:pPr algn="ctr"/>
            <a:r>
              <a:rPr lang="zh-CN" altLang="en-US" sz="5400" dirty="0">
                <a:solidFill>
                  <a:srgbClr val="FF0000"/>
                </a:solidFill>
                <a:sym typeface="Wingdings 2"/>
              </a:rPr>
              <a:t></a:t>
            </a:r>
            <a:endParaRPr lang="zh-CN" altLang="en-US" sz="5400" dirty="0">
              <a:solidFill>
                <a:srgbClr val="FF0000"/>
              </a:solidFill>
            </a:endParaRPr>
          </a:p>
        </p:txBody>
      </p:sp>
      <p:cxnSp>
        <p:nvCxnSpPr>
          <p:cNvPr id="27" name="Straight Arrow Connector 26">
            <a:extLst>
              <a:ext uri="{FF2B5EF4-FFF2-40B4-BE49-F238E27FC236}">
                <a16:creationId xmlns:a16="http://schemas.microsoft.com/office/drawing/2014/main" id="{CD43942A-F3A1-4C3C-A657-1CE5C1ED442B}"/>
              </a:ext>
            </a:extLst>
          </p:cNvPr>
          <p:cNvCxnSpPr>
            <a:cxnSpLocks/>
            <a:stCxn id="11" idx="0"/>
            <a:endCxn id="14" idx="2"/>
          </p:cNvCxnSpPr>
          <p:nvPr/>
        </p:nvCxnSpPr>
        <p:spPr>
          <a:xfrm flipV="1">
            <a:off x="1847022" y="2614161"/>
            <a:ext cx="1" cy="48349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3B36657F-4E2E-4A79-BC87-69B51B855C2B}"/>
              </a:ext>
            </a:extLst>
          </p:cNvPr>
          <p:cNvSpPr/>
          <p:nvPr/>
        </p:nvSpPr>
        <p:spPr>
          <a:xfrm>
            <a:off x="3003271" y="2081177"/>
            <a:ext cx="843681" cy="234970"/>
          </a:xfrm>
          <a:prstGeom prst="rect">
            <a:avLst/>
          </a:prstGeom>
          <a:ln w="19050">
            <a:solidFill>
              <a:srgbClr val="33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solidFill>
                <a:srgbClr val="3366FF"/>
              </a:solidFill>
            </a:endParaRPr>
          </a:p>
        </p:txBody>
      </p:sp>
      <p:sp>
        <p:nvSpPr>
          <p:cNvPr id="21" name="TextBox 20">
            <a:extLst>
              <a:ext uri="{FF2B5EF4-FFF2-40B4-BE49-F238E27FC236}">
                <a16:creationId xmlns:a16="http://schemas.microsoft.com/office/drawing/2014/main" id="{011C3A46-E658-48E5-96AA-4822B927DE7F}"/>
              </a:ext>
            </a:extLst>
          </p:cNvPr>
          <p:cNvSpPr txBox="1"/>
          <p:nvPr/>
        </p:nvSpPr>
        <p:spPr>
          <a:xfrm>
            <a:off x="8597350" y="2411883"/>
            <a:ext cx="459563" cy="307777"/>
          </a:xfrm>
          <a:prstGeom prst="rect">
            <a:avLst/>
          </a:prstGeom>
          <a:solidFill>
            <a:srgbClr val="FFFF00">
              <a:alpha val="30196"/>
            </a:srgbClr>
          </a:solidFill>
          <a:ln w="19050">
            <a:noFill/>
            <a:prstDash val="dash"/>
          </a:ln>
        </p:spPr>
        <p:txBody>
          <a:bodyPr wrap="square" rtlCol="0">
            <a:spAutoFit/>
          </a:bodyPr>
          <a:lstStyle/>
          <a:p>
            <a:pPr algn="ctr"/>
            <a:endParaRPr lang="en-US" sz="1400" dirty="0"/>
          </a:p>
        </p:txBody>
      </p:sp>
      <p:sp>
        <p:nvSpPr>
          <p:cNvPr id="22" name="TextBox 21">
            <a:extLst>
              <a:ext uri="{FF2B5EF4-FFF2-40B4-BE49-F238E27FC236}">
                <a16:creationId xmlns:a16="http://schemas.microsoft.com/office/drawing/2014/main" id="{FA3FA5AF-1FDF-4735-BBC7-975C6AC2EC3D}"/>
              </a:ext>
            </a:extLst>
          </p:cNvPr>
          <p:cNvSpPr txBox="1"/>
          <p:nvPr/>
        </p:nvSpPr>
        <p:spPr>
          <a:xfrm>
            <a:off x="6389445" y="2691133"/>
            <a:ext cx="816722" cy="307777"/>
          </a:xfrm>
          <a:prstGeom prst="rect">
            <a:avLst/>
          </a:prstGeom>
          <a:solidFill>
            <a:srgbClr val="FFFF00">
              <a:alpha val="30196"/>
            </a:srgbClr>
          </a:solidFill>
          <a:ln w="19050">
            <a:noFill/>
            <a:prstDash val="dash"/>
          </a:ln>
        </p:spPr>
        <p:txBody>
          <a:bodyPr wrap="square" rtlCol="0">
            <a:spAutoFit/>
          </a:bodyPr>
          <a:lstStyle/>
          <a:p>
            <a:pPr algn="ctr"/>
            <a:endParaRPr lang="en-US" sz="1400" dirty="0"/>
          </a:p>
        </p:txBody>
      </p:sp>
      <p:sp>
        <p:nvSpPr>
          <p:cNvPr id="23" name="TextBox 22">
            <a:extLst>
              <a:ext uri="{FF2B5EF4-FFF2-40B4-BE49-F238E27FC236}">
                <a16:creationId xmlns:a16="http://schemas.microsoft.com/office/drawing/2014/main" id="{EE197D9D-370A-4C97-86EE-9205FB4E7E62}"/>
              </a:ext>
            </a:extLst>
          </p:cNvPr>
          <p:cNvSpPr txBox="1"/>
          <p:nvPr/>
        </p:nvSpPr>
        <p:spPr>
          <a:xfrm>
            <a:off x="6240623" y="2081177"/>
            <a:ext cx="1999861" cy="307777"/>
          </a:xfrm>
          <a:prstGeom prst="rect">
            <a:avLst/>
          </a:prstGeom>
          <a:solidFill>
            <a:srgbClr val="FFFF00">
              <a:alpha val="30196"/>
            </a:srgbClr>
          </a:solidFill>
          <a:ln w="19050">
            <a:noFill/>
            <a:prstDash val="dash"/>
          </a:ln>
        </p:spPr>
        <p:txBody>
          <a:bodyPr wrap="square" rtlCol="0">
            <a:spAutoFit/>
          </a:bodyPr>
          <a:lstStyle/>
          <a:p>
            <a:pPr algn="ctr"/>
            <a:endParaRPr lang="en-US" sz="1400" dirty="0"/>
          </a:p>
        </p:txBody>
      </p:sp>
      <p:sp>
        <p:nvSpPr>
          <p:cNvPr id="24" name="TextBox 23">
            <a:extLst>
              <a:ext uri="{FF2B5EF4-FFF2-40B4-BE49-F238E27FC236}">
                <a16:creationId xmlns:a16="http://schemas.microsoft.com/office/drawing/2014/main" id="{4E47DBF1-682B-4D61-BB99-4B558BC2E6FE}"/>
              </a:ext>
            </a:extLst>
          </p:cNvPr>
          <p:cNvSpPr txBox="1"/>
          <p:nvPr/>
        </p:nvSpPr>
        <p:spPr>
          <a:xfrm>
            <a:off x="8316390" y="2076431"/>
            <a:ext cx="609895" cy="307777"/>
          </a:xfrm>
          <a:prstGeom prst="rect">
            <a:avLst/>
          </a:prstGeom>
          <a:solidFill>
            <a:srgbClr val="FFFF00">
              <a:alpha val="30196"/>
            </a:srgbClr>
          </a:solidFill>
          <a:ln w="19050">
            <a:noFill/>
            <a:prstDash val="dash"/>
          </a:ln>
        </p:spPr>
        <p:txBody>
          <a:bodyPr wrap="square" rtlCol="0">
            <a:spAutoFit/>
          </a:bodyPr>
          <a:lstStyle/>
          <a:p>
            <a:pPr algn="ctr"/>
            <a:endParaRPr lang="en-US" sz="1400" dirty="0"/>
          </a:p>
        </p:txBody>
      </p:sp>
      <p:pic>
        <p:nvPicPr>
          <p:cNvPr id="25" name="Picture 24">
            <a:extLst>
              <a:ext uri="{FF2B5EF4-FFF2-40B4-BE49-F238E27FC236}">
                <a16:creationId xmlns:a16="http://schemas.microsoft.com/office/drawing/2014/main" id="{0E48F69F-242E-478A-836D-B334CEB07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875" y="4792075"/>
            <a:ext cx="987552" cy="987552"/>
          </a:xfrm>
          <a:prstGeom prst="rect">
            <a:avLst/>
          </a:prstGeom>
        </p:spPr>
      </p:pic>
      <p:sp>
        <p:nvSpPr>
          <p:cNvPr id="9" name="Oval 8">
            <a:extLst>
              <a:ext uri="{FF2B5EF4-FFF2-40B4-BE49-F238E27FC236}">
                <a16:creationId xmlns:a16="http://schemas.microsoft.com/office/drawing/2014/main" id="{59FD709E-0A97-4304-9FAE-FA2064FD2C77}"/>
              </a:ext>
            </a:extLst>
          </p:cNvPr>
          <p:cNvSpPr/>
          <p:nvPr/>
        </p:nvSpPr>
        <p:spPr>
          <a:xfrm>
            <a:off x="2188997" y="4597233"/>
            <a:ext cx="367309" cy="367309"/>
          </a:xfrm>
          <a:prstGeom prst="ellipse">
            <a:avLst/>
          </a:prstGeom>
          <a:solidFill>
            <a:schemeClr val="bg1"/>
          </a:solidFill>
          <a:ln w="76200">
            <a:solidFill>
              <a:srgbClr val="3333FF"/>
            </a:solidFill>
          </a:ln>
        </p:spPr>
        <p:style>
          <a:lnRef idx="3">
            <a:schemeClr val="lt1"/>
          </a:lnRef>
          <a:fillRef idx="1">
            <a:schemeClr val="dk1"/>
          </a:fillRef>
          <a:effectRef idx="1">
            <a:schemeClr val="dk1"/>
          </a:effectRef>
          <a:fontRef idx="minor">
            <a:schemeClr val="lt1"/>
          </a:fontRef>
        </p:style>
        <p:txBody>
          <a:bodyPr lIns="45720" tIns="0" rIns="0" bIns="365760" rtlCol="0" anchor="t"/>
          <a:lstStyle/>
          <a:p>
            <a:pPr algn="ctr"/>
            <a:r>
              <a:rPr lang="en-US" sz="2000" i="1" dirty="0">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40740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6" grpId="0"/>
      <p:bldP spid="3" grpId="0" animBg="1"/>
      <p:bldP spid="21" grpId="0" animBg="1"/>
      <p:bldP spid="21" grpId="1" animBg="1"/>
      <p:bldP spid="22" grpId="0" animBg="1"/>
      <p:bldP spid="22" grpId="1"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1D011FB-3B75-46D9-BEC0-172067C81E5D}"/>
              </a:ext>
            </a:extLst>
          </p:cNvPr>
          <p:cNvSpPr/>
          <p:nvPr/>
        </p:nvSpPr>
        <p:spPr>
          <a:xfrm>
            <a:off x="4200277" y="5008485"/>
            <a:ext cx="729381" cy="21972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solidFill>
                <a:srgbClr val="3366FF"/>
              </a:solidFill>
            </a:endParaRPr>
          </a:p>
        </p:txBody>
      </p:sp>
      <p:sp>
        <p:nvSpPr>
          <p:cNvPr id="2" name="Title 1">
            <a:extLst>
              <a:ext uri="{FF2B5EF4-FFF2-40B4-BE49-F238E27FC236}">
                <a16:creationId xmlns:a16="http://schemas.microsoft.com/office/drawing/2014/main" id="{63432BF0-553C-43C5-9A95-7F1F4A1F8721}"/>
              </a:ext>
            </a:extLst>
          </p:cNvPr>
          <p:cNvSpPr>
            <a:spLocks noGrp="1"/>
          </p:cNvSpPr>
          <p:nvPr>
            <p:ph type="title"/>
          </p:nvPr>
        </p:nvSpPr>
        <p:spPr>
          <a:xfrm>
            <a:off x="838200" y="0"/>
            <a:ext cx="10515600" cy="1325563"/>
          </a:xfrm>
        </p:spPr>
        <p:txBody>
          <a:bodyPr/>
          <a:lstStyle/>
          <a:p>
            <a:pPr algn="ctr"/>
            <a:r>
              <a:rPr lang="en-US" b="1" dirty="0">
                <a:solidFill>
                  <a:srgbClr val="3366FF"/>
                </a:solidFill>
              </a:rPr>
              <a:t>Server-side Open-Port Analytic Engine</a:t>
            </a:r>
            <a:endParaRPr lang="en-US" dirty="0"/>
          </a:p>
        </p:txBody>
      </p:sp>
      <p:sp>
        <p:nvSpPr>
          <p:cNvPr id="4" name="Slide Number Placeholder 3">
            <a:extLst>
              <a:ext uri="{FF2B5EF4-FFF2-40B4-BE49-F238E27FC236}">
                <a16:creationId xmlns:a16="http://schemas.microsoft.com/office/drawing/2014/main" id="{4B38A7DB-B21A-4117-99CA-2EE594F4CC3B}"/>
              </a:ext>
            </a:extLst>
          </p:cNvPr>
          <p:cNvSpPr>
            <a:spLocks noGrp="1"/>
          </p:cNvSpPr>
          <p:nvPr>
            <p:ph type="sldNum" sz="quarter" idx="12"/>
          </p:nvPr>
        </p:nvSpPr>
        <p:spPr/>
        <p:txBody>
          <a:bodyPr/>
          <a:lstStyle/>
          <a:p>
            <a:fld id="{B3C763C2-00F6-4403-B732-297E5C6890EF}" type="slidenum">
              <a:rPr lang="en-US" smtClean="0"/>
              <a:t>6</a:t>
            </a:fld>
            <a:endParaRPr lang="en-US" dirty="0"/>
          </a:p>
        </p:txBody>
      </p:sp>
      <p:graphicFrame>
        <p:nvGraphicFramePr>
          <p:cNvPr id="5" name="Table 4">
            <a:extLst>
              <a:ext uri="{FF2B5EF4-FFF2-40B4-BE49-F238E27FC236}">
                <a16:creationId xmlns:a16="http://schemas.microsoft.com/office/drawing/2014/main" id="{281E3065-0918-4E40-8B52-30F70C0518F8}"/>
              </a:ext>
            </a:extLst>
          </p:cNvPr>
          <p:cNvGraphicFramePr>
            <a:graphicFrameLocks noGrp="1"/>
          </p:cNvGraphicFramePr>
          <p:nvPr>
            <p:extLst>
              <p:ext uri="{D42A27DB-BD31-4B8C-83A1-F6EECF244321}">
                <p14:modId xmlns:p14="http://schemas.microsoft.com/office/powerpoint/2010/main" val="547894711"/>
              </p:ext>
            </p:extLst>
          </p:nvPr>
        </p:nvGraphicFramePr>
        <p:xfrm>
          <a:off x="480215" y="1506614"/>
          <a:ext cx="5479379" cy="2926080"/>
        </p:xfrm>
        <a:graphic>
          <a:graphicData uri="http://schemas.openxmlformats.org/drawingml/2006/table">
            <a:tbl>
              <a:tblPr firstRow="1" bandRow="1">
                <a:tableStyleId>{F5AB1C69-6EDB-4FF4-983F-18BD219EF322}</a:tableStyleId>
              </a:tblPr>
              <a:tblGrid>
                <a:gridCol w="773722">
                  <a:extLst>
                    <a:ext uri="{9D8B030D-6E8A-4147-A177-3AD203B41FA5}">
                      <a16:colId xmlns:a16="http://schemas.microsoft.com/office/drawing/2014/main" val="1868377763"/>
                    </a:ext>
                  </a:extLst>
                </a:gridCol>
                <a:gridCol w="1245995">
                  <a:extLst>
                    <a:ext uri="{9D8B030D-6E8A-4147-A177-3AD203B41FA5}">
                      <a16:colId xmlns:a16="http://schemas.microsoft.com/office/drawing/2014/main" val="2646575632"/>
                    </a:ext>
                  </a:extLst>
                </a:gridCol>
                <a:gridCol w="763675">
                  <a:extLst>
                    <a:ext uri="{9D8B030D-6E8A-4147-A177-3AD203B41FA5}">
                      <a16:colId xmlns:a16="http://schemas.microsoft.com/office/drawing/2014/main" val="2479951500"/>
                    </a:ext>
                  </a:extLst>
                </a:gridCol>
                <a:gridCol w="1115367">
                  <a:extLst>
                    <a:ext uri="{9D8B030D-6E8A-4147-A177-3AD203B41FA5}">
                      <a16:colId xmlns:a16="http://schemas.microsoft.com/office/drawing/2014/main" val="3679185920"/>
                    </a:ext>
                  </a:extLst>
                </a:gridCol>
                <a:gridCol w="834014">
                  <a:extLst>
                    <a:ext uri="{9D8B030D-6E8A-4147-A177-3AD203B41FA5}">
                      <a16:colId xmlns:a16="http://schemas.microsoft.com/office/drawing/2014/main" val="741747640"/>
                    </a:ext>
                  </a:extLst>
                </a:gridCol>
                <a:gridCol w="746606">
                  <a:extLst>
                    <a:ext uri="{9D8B030D-6E8A-4147-A177-3AD203B41FA5}">
                      <a16:colId xmlns:a16="http://schemas.microsoft.com/office/drawing/2014/main" val="2717677448"/>
                    </a:ext>
                  </a:extLst>
                </a:gridCol>
              </a:tblGrid>
              <a:tr h="36575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UID</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App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Type</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Port</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Time</a:t>
                      </a:r>
                    </a:p>
                  </a:txBody>
                  <a:tcPr marL="91441" marR="91441"/>
                </a:tc>
                <a:extLst>
                  <a:ext uri="{0D108BD9-81ED-4DB2-BD59-A6C34878D82A}">
                    <a16:rowId xmlns:a16="http://schemas.microsoft.com/office/drawing/2014/main" val="838219270"/>
                  </a:ext>
                </a:extLst>
              </a:tr>
              <a:tr h="365759">
                <a:tc>
                  <a:txBody>
                    <a:bodyPr/>
                    <a:lstStyle/>
                    <a:p>
                      <a:pPr algn="ctr"/>
                      <a:r>
                        <a:rPr lang="en-US" sz="1800" dirty="0">
                          <a:latin typeface="Times New Roman" panose="02020603050405020304" pitchFamily="18" charset="0"/>
                          <a:cs typeface="Times New Roman" panose="02020603050405020304" pitchFamily="18" charset="0"/>
                        </a:rPr>
                        <a:t>U1</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1900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T1</a:t>
                      </a:r>
                    </a:p>
                  </a:txBody>
                  <a:tcPr marL="91441" marR="91441"/>
                </a:tc>
                <a:extLst>
                  <a:ext uri="{0D108BD9-81ED-4DB2-BD59-A6C34878D82A}">
                    <a16:rowId xmlns:a16="http://schemas.microsoft.com/office/drawing/2014/main" val="940413824"/>
                  </a:ext>
                </a:extLst>
              </a:tr>
              <a:tr h="365759">
                <a:tc>
                  <a:txBody>
                    <a:bodyPr/>
                    <a:lstStyle/>
                    <a:p>
                      <a:pPr algn="ctr"/>
                      <a:r>
                        <a:rPr lang="en-US" sz="1800" dirty="0">
                          <a:latin typeface="Times New Roman" panose="02020603050405020304" pitchFamily="18" charset="0"/>
                          <a:cs typeface="Times New Roman" panose="02020603050405020304" pitchFamily="18" charset="0"/>
                        </a:rPr>
                        <a:t>U1</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b="1" dirty="0">
                          <a:latin typeface="Times New Roman" panose="02020603050405020304" pitchFamily="18" charset="0"/>
                          <a:cs typeface="Times New Roman" panose="02020603050405020304" pitchFamily="18" charset="0"/>
                        </a:rPr>
                        <a:t>39798</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T1</a:t>
                      </a:r>
                    </a:p>
                  </a:txBody>
                  <a:tcPr marL="91441" marR="91441"/>
                </a:tc>
                <a:extLst>
                  <a:ext uri="{0D108BD9-81ED-4DB2-BD59-A6C34878D82A}">
                    <a16:rowId xmlns:a16="http://schemas.microsoft.com/office/drawing/2014/main" val="376046019"/>
                  </a:ext>
                </a:extLst>
              </a:tr>
              <a:tr h="365759">
                <a:tc>
                  <a:txBody>
                    <a:bodyPr/>
                    <a:lstStyle/>
                    <a:p>
                      <a:pPr algn="ctr"/>
                      <a:r>
                        <a:rPr lang="en-US" sz="1800" dirty="0">
                          <a:latin typeface="Times New Roman" panose="02020603050405020304" pitchFamily="18" charset="0"/>
                          <a:cs typeface="Times New Roman" panose="02020603050405020304" pitchFamily="18" charset="0"/>
                        </a:rPr>
                        <a:t>U2</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1900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T2</a:t>
                      </a:r>
                    </a:p>
                  </a:txBody>
                  <a:tcPr marL="91441" marR="91441"/>
                </a:tc>
                <a:extLst>
                  <a:ext uri="{0D108BD9-81ED-4DB2-BD59-A6C34878D82A}">
                    <a16:rowId xmlns:a16="http://schemas.microsoft.com/office/drawing/2014/main" val="3890420715"/>
                  </a:ext>
                </a:extLst>
              </a:tr>
              <a:tr h="365759">
                <a:tc>
                  <a:txBody>
                    <a:bodyPr/>
                    <a:lstStyle/>
                    <a:p>
                      <a:pPr algn="ctr"/>
                      <a:r>
                        <a:rPr lang="en-US" sz="1800" dirty="0">
                          <a:latin typeface="Times New Roman" panose="02020603050405020304" pitchFamily="18" charset="0"/>
                          <a:cs typeface="Times New Roman" panose="02020603050405020304" pitchFamily="18" charset="0"/>
                        </a:rPr>
                        <a:t>U2</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b="1" dirty="0">
                          <a:latin typeface="Times New Roman" panose="02020603050405020304" pitchFamily="18" charset="0"/>
                          <a:cs typeface="Times New Roman" panose="02020603050405020304" pitchFamily="18" charset="0"/>
                        </a:rPr>
                        <a:t>32799</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T2</a:t>
                      </a:r>
                    </a:p>
                  </a:txBody>
                  <a:tcPr marL="91441" marR="91441"/>
                </a:tc>
                <a:extLst>
                  <a:ext uri="{0D108BD9-81ED-4DB2-BD59-A6C34878D82A}">
                    <a16:rowId xmlns:a16="http://schemas.microsoft.com/office/drawing/2014/main" val="3625501472"/>
                  </a:ext>
                </a:extLst>
              </a:tr>
              <a:tr h="365759">
                <a:tc gridSpan="6">
                  <a:txBody>
                    <a:bodyPr/>
                    <a:lstStyle/>
                    <a:p>
                      <a:pPr algn="ctr"/>
                      <a:r>
                        <a:rPr lang="en-US" sz="1800" b="1"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91441" marR="91441"/>
                </a:tc>
                <a:tc hMerge="1">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hMerge="1">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txBody>
                  <a:tcPr marL="91441" marR="91441"/>
                </a:tc>
                <a:tc hMerge="1">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hMerge="1">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658612225"/>
                  </a:ext>
                </a:extLst>
              </a:tr>
              <a:tr h="365759">
                <a:tc>
                  <a:txBody>
                    <a:bodyPr/>
                    <a:lstStyle/>
                    <a:p>
                      <a:pPr algn="ctr"/>
                      <a:r>
                        <a:rPr lang="en-US" sz="1800" dirty="0" err="1">
                          <a:latin typeface="Times New Roman" panose="02020603050405020304" pitchFamily="18" charset="0"/>
                          <a:cs typeface="Times New Roman" panose="02020603050405020304" pitchFamily="18" charset="0"/>
                        </a:rPr>
                        <a:t>Ux</a:t>
                      </a: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TCP4</a:t>
                      </a: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9080</a:t>
                      </a:r>
                    </a:p>
                  </a:txBody>
                  <a:tcPr marL="91441" marR="91441"/>
                </a:tc>
                <a:tc>
                  <a:txBody>
                    <a:bodyPr/>
                    <a:lstStyle/>
                    <a:p>
                      <a:pPr algn="ctr"/>
                      <a:r>
                        <a:rPr lang="en-US" sz="1800" dirty="0" err="1">
                          <a:latin typeface="Times New Roman" panose="02020603050405020304" pitchFamily="18" charset="0"/>
                          <a:cs typeface="Times New Roman" panose="02020603050405020304" pitchFamily="18" charset="0"/>
                        </a:rPr>
                        <a:t>Tx</a:t>
                      </a:r>
                      <a:endParaRPr lang="en-US" sz="18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2914675403"/>
                  </a:ext>
                </a:extLst>
              </a:tr>
              <a:tr h="365759">
                <a:tc>
                  <a:txBody>
                    <a:bodyPr/>
                    <a:lstStyle/>
                    <a:p>
                      <a:pPr algn="ctr"/>
                      <a:r>
                        <a:rPr lang="en-US" sz="1800" dirty="0" err="1">
                          <a:latin typeface="Times New Roman" panose="02020603050405020304" pitchFamily="18" charset="0"/>
                          <a:cs typeface="Times New Roman" panose="02020603050405020304" pitchFamily="18" charset="0"/>
                        </a:rPr>
                        <a:t>Uy</a:t>
                      </a: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TCP4</a:t>
                      </a: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9080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Ty</a:t>
                      </a:r>
                    </a:p>
                  </a:txBody>
                  <a:tcPr marL="91441" marR="91441"/>
                </a:tc>
                <a:extLst>
                  <a:ext uri="{0D108BD9-81ED-4DB2-BD59-A6C34878D82A}">
                    <a16:rowId xmlns:a16="http://schemas.microsoft.com/office/drawing/2014/main" val="3604065782"/>
                  </a:ext>
                </a:extLst>
              </a:tr>
            </a:tbl>
          </a:graphicData>
        </a:graphic>
      </p:graphicFrame>
      <p:graphicFrame>
        <p:nvGraphicFramePr>
          <p:cNvPr id="6" name="Table 5">
            <a:extLst>
              <a:ext uri="{FF2B5EF4-FFF2-40B4-BE49-F238E27FC236}">
                <a16:creationId xmlns:a16="http://schemas.microsoft.com/office/drawing/2014/main" id="{F50CAD49-4504-4D68-93B0-EF98CC707284}"/>
              </a:ext>
            </a:extLst>
          </p:cNvPr>
          <p:cNvGraphicFramePr>
            <a:graphicFrameLocks noGrp="1"/>
          </p:cNvGraphicFramePr>
          <p:nvPr>
            <p:extLst>
              <p:ext uri="{D42A27DB-BD31-4B8C-83A1-F6EECF244321}">
                <p14:modId xmlns:p14="http://schemas.microsoft.com/office/powerpoint/2010/main" val="3828333727"/>
              </p:ext>
            </p:extLst>
          </p:nvPr>
        </p:nvGraphicFramePr>
        <p:xfrm>
          <a:off x="7394749" y="3701174"/>
          <a:ext cx="3959051" cy="731520"/>
        </p:xfrm>
        <a:graphic>
          <a:graphicData uri="http://schemas.openxmlformats.org/drawingml/2006/table">
            <a:tbl>
              <a:tblPr firstRow="1" bandRow="1">
                <a:tableStyleId>{F5AB1C69-6EDB-4FF4-983F-18BD219EF322}</a:tableStyleId>
              </a:tblPr>
              <a:tblGrid>
                <a:gridCol w="1245995">
                  <a:extLst>
                    <a:ext uri="{9D8B030D-6E8A-4147-A177-3AD203B41FA5}">
                      <a16:colId xmlns:a16="http://schemas.microsoft.com/office/drawing/2014/main" val="2646575632"/>
                    </a:ext>
                  </a:extLst>
                </a:gridCol>
                <a:gridCol w="763675">
                  <a:extLst>
                    <a:ext uri="{9D8B030D-6E8A-4147-A177-3AD203B41FA5}">
                      <a16:colId xmlns:a16="http://schemas.microsoft.com/office/drawing/2014/main" val="2479951500"/>
                    </a:ext>
                  </a:extLst>
                </a:gridCol>
                <a:gridCol w="1115367">
                  <a:extLst>
                    <a:ext uri="{9D8B030D-6E8A-4147-A177-3AD203B41FA5}">
                      <a16:colId xmlns:a16="http://schemas.microsoft.com/office/drawing/2014/main" val="3679185920"/>
                    </a:ext>
                  </a:extLst>
                </a:gridCol>
                <a:gridCol w="834014">
                  <a:extLst>
                    <a:ext uri="{9D8B030D-6E8A-4147-A177-3AD203B41FA5}">
                      <a16:colId xmlns:a16="http://schemas.microsoft.com/office/drawing/2014/main" val="741747640"/>
                    </a:ext>
                  </a:extLst>
                </a:gridCol>
              </a:tblGrid>
              <a:tr h="36575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App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Type</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Port</a:t>
                      </a:r>
                    </a:p>
                  </a:txBody>
                  <a:tcPr marL="91441" marR="91441"/>
                </a:tc>
                <a:extLst>
                  <a:ext uri="{0D108BD9-81ED-4DB2-BD59-A6C34878D82A}">
                    <a16:rowId xmlns:a16="http://schemas.microsoft.com/office/drawing/2014/main" val="838219270"/>
                  </a:ext>
                </a:extLst>
              </a:tr>
              <a:tr h="365759">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Random</a:t>
                      </a:r>
                    </a:p>
                  </a:txBody>
                  <a:tcPr marL="0" marR="0"/>
                </a:tc>
                <a:extLst>
                  <a:ext uri="{0D108BD9-81ED-4DB2-BD59-A6C34878D82A}">
                    <a16:rowId xmlns:a16="http://schemas.microsoft.com/office/drawing/2014/main" val="940413824"/>
                  </a:ext>
                </a:extLst>
              </a:tr>
            </a:tbl>
          </a:graphicData>
        </a:graphic>
      </p:graphicFrame>
      <p:graphicFrame>
        <p:nvGraphicFramePr>
          <p:cNvPr id="7" name="Table 6">
            <a:extLst>
              <a:ext uri="{FF2B5EF4-FFF2-40B4-BE49-F238E27FC236}">
                <a16:creationId xmlns:a16="http://schemas.microsoft.com/office/drawing/2014/main" id="{2AF609CE-B641-4667-AA2A-FB281A721DAE}"/>
              </a:ext>
            </a:extLst>
          </p:cNvPr>
          <p:cNvGraphicFramePr>
            <a:graphicFrameLocks noGrp="1"/>
          </p:cNvGraphicFramePr>
          <p:nvPr>
            <p:extLst>
              <p:ext uri="{D42A27DB-BD31-4B8C-83A1-F6EECF244321}">
                <p14:modId xmlns:p14="http://schemas.microsoft.com/office/powerpoint/2010/main" val="605820525"/>
              </p:ext>
            </p:extLst>
          </p:nvPr>
        </p:nvGraphicFramePr>
        <p:xfrm>
          <a:off x="7394749" y="1506614"/>
          <a:ext cx="3959051" cy="1097280"/>
        </p:xfrm>
        <a:graphic>
          <a:graphicData uri="http://schemas.openxmlformats.org/drawingml/2006/table">
            <a:tbl>
              <a:tblPr firstRow="1" bandRow="1">
                <a:tableStyleId>{F5AB1C69-6EDB-4FF4-983F-18BD219EF322}</a:tableStyleId>
              </a:tblPr>
              <a:tblGrid>
                <a:gridCol w="1245995">
                  <a:extLst>
                    <a:ext uri="{9D8B030D-6E8A-4147-A177-3AD203B41FA5}">
                      <a16:colId xmlns:a16="http://schemas.microsoft.com/office/drawing/2014/main" val="2646575632"/>
                    </a:ext>
                  </a:extLst>
                </a:gridCol>
                <a:gridCol w="763675">
                  <a:extLst>
                    <a:ext uri="{9D8B030D-6E8A-4147-A177-3AD203B41FA5}">
                      <a16:colId xmlns:a16="http://schemas.microsoft.com/office/drawing/2014/main" val="2479951500"/>
                    </a:ext>
                  </a:extLst>
                </a:gridCol>
                <a:gridCol w="1115367">
                  <a:extLst>
                    <a:ext uri="{9D8B030D-6E8A-4147-A177-3AD203B41FA5}">
                      <a16:colId xmlns:a16="http://schemas.microsoft.com/office/drawing/2014/main" val="3679185920"/>
                    </a:ext>
                  </a:extLst>
                </a:gridCol>
                <a:gridCol w="834014">
                  <a:extLst>
                    <a:ext uri="{9D8B030D-6E8A-4147-A177-3AD203B41FA5}">
                      <a16:colId xmlns:a16="http://schemas.microsoft.com/office/drawing/2014/main" val="741747640"/>
                    </a:ext>
                  </a:extLst>
                </a:gridCol>
              </a:tblGrid>
              <a:tr h="365759">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App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Type</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IP</a:t>
                      </a:r>
                    </a:p>
                  </a:txBody>
                  <a:tcPr marL="91441" marR="91441"/>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Port</a:t>
                      </a:r>
                    </a:p>
                  </a:txBody>
                  <a:tcPr marL="91441" marR="91441"/>
                </a:tc>
                <a:extLst>
                  <a:ext uri="{0D108BD9-81ED-4DB2-BD59-A6C34878D82A}">
                    <a16:rowId xmlns:a16="http://schemas.microsoft.com/office/drawing/2014/main" val="838219270"/>
                  </a:ext>
                </a:extLst>
              </a:tr>
              <a:tr h="365759">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TCP4</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9080</a:t>
                      </a:r>
                    </a:p>
                  </a:txBody>
                  <a:tcPr marL="0" marR="0"/>
                </a:tc>
                <a:extLst>
                  <a:ext uri="{0D108BD9-81ED-4DB2-BD59-A6C34878D82A}">
                    <a16:rowId xmlns:a16="http://schemas.microsoft.com/office/drawing/2014/main" val="940413824"/>
                  </a:ext>
                </a:extLst>
              </a:tr>
              <a:tr h="365759">
                <a:tc>
                  <a:txBody>
                    <a:bodyPr/>
                    <a:lstStyle/>
                    <a:p>
                      <a:pPr algn="ctr"/>
                      <a:r>
                        <a:rPr lang="en-US" sz="1800" dirty="0">
                          <a:latin typeface="Times New Roman" panose="02020603050405020304" pitchFamily="18" charset="0"/>
                          <a:cs typeface="Times New Roman" panose="02020603050405020304" pitchFamily="18" charset="0"/>
                        </a:rPr>
                        <a:t>Netflix</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UDP4</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0.0.0.0</a:t>
                      </a:r>
                    </a:p>
                  </a:txBody>
                  <a:tcPr marL="91441" marR="91441"/>
                </a:tc>
                <a:tc>
                  <a:txBody>
                    <a:bodyPr/>
                    <a:lstStyle/>
                    <a:p>
                      <a:pPr algn="ctr"/>
                      <a:r>
                        <a:rPr lang="en-US" sz="1800" dirty="0">
                          <a:latin typeface="Times New Roman" panose="02020603050405020304" pitchFamily="18" charset="0"/>
                          <a:cs typeface="Times New Roman" panose="02020603050405020304" pitchFamily="18" charset="0"/>
                        </a:rPr>
                        <a:t>1900</a:t>
                      </a:r>
                    </a:p>
                  </a:txBody>
                  <a:tcPr marL="0" marR="0"/>
                </a:tc>
                <a:extLst>
                  <a:ext uri="{0D108BD9-81ED-4DB2-BD59-A6C34878D82A}">
                    <a16:rowId xmlns:a16="http://schemas.microsoft.com/office/drawing/2014/main" val="2941186845"/>
                  </a:ext>
                </a:extLst>
              </a:tr>
            </a:tbl>
          </a:graphicData>
        </a:graphic>
      </p:graphicFrame>
      <p:sp>
        <p:nvSpPr>
          <p:cNvPr id="8" name="Content Placeholder 3">
            <a:extLst>
              <a:ext uri="{FF2B5EF4-FFF2-40B4-BE49-F238E27FC236}">
                <a16:creationId xmlns:a16="http://schemas.microsoft.com/office/drawing/2014/main" id="{71E390FC-DF45-4424-A4DF-6B3661622302}"/>
              </a:ext>
            </a:extLst>
          </p:cNvPr>
          <p:cNvSpPr txBox="1">
            <a:spLocks/>
          </p:cNvSpPr>
          <p:nvPr/>
        </p:nvSpPr>
        <p:spPr>
          <a:xfrm>
            <a:off x="976935" y="4604822"/>
            <a:ext cx="3353765" cy="106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3366FF"/>
                </a:solidFill>
                <a:latin typeface="Times New Roman" panose="02020603050405020304" pitchFamily="18" charset="0"/>
                <a:cs typeface="Times New Roman" panose="02020603050405020304" pitchFamily="18" charset="0"/>
              </a:rPr>
              <a:t>Raw port monitoring records</a:t>
            </a:r>
            <a:endParaRPr lang="en-US" sz="3200" b="1" dirty="0">
              <a:solidFill>
                <a:srgbClr val="3366FF"/>
              </a:solidFill>
            </a:endParaRPr>
          </a:p>
        </p:txBody>
      </p:sp>
      <p:sp>
        <p:nvSpPr>
          <p:cNvPr id="10" name="Content Placeholder 3">
            <a:extLst>
              <a:ext uri="{FF2B5EF4-FFF2-40B4-BE49-F238E27FC236}">
                <a16:creationId xmlns:a16="http://schemas.microsoft.com/office/drawing/2014/main" id="{7F1F6063-0380-4021-945A-5A4485DD7AE4}"/>
              </a:ext>
            </a:extLst>
          </p:cNvPr>
          <p:cNvSpPr txBox="1">
            <a:spLocks/>
          </p:cNvSpPr>
          <p:nvPr/>
        </p:nvSpPr>
        <p:spPr>
          <a:xfrm>
            <a:off x="8420100" y="4541474"/>
            <a:ext cx="2044700" cy="106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Per-app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open ports</a:t>
            </a:r>
            <a:endParaRPr lang="en-US" sz="3200" b="1" dirty="0">
              <a:solidFill>
                <a:srgbClr val="FF0000"/>
              </a:solidFill>
            </a:endParaRPr>
          </a:p>
        </p:txBody>
      </p:sp>
      <p:sp>
        <p:nvSpPr>
          <p:cNvPr id="11" name="Rectangle: Rounded Corners 10">
            <a:extLst>
              <a:ext uri="{FF2B5EF4-FFF2-40B4-BE49-F238E27FC236}">
                <a16:creationId xmlns:a16="http://schemas.microsoft.com/office/drawing/2014/main" id="{662C33D4-CA4A-48AD-9F32-BD733795FE33}"/>
              </a:ext>
            </a:extLst>
          </p:cNvPr>
          <p:cNvSpPr/>
          <p:nvPr/>
        </p:nvSpPr>
        <p:spPr>
          <a:xfrm>
            <a:off x="4929658" y="4511434"/>
            <a:ext cx="2790568" cy="121723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chemeClr val="tx1"/>
                </a:solidFill>
              </a:rPr>
              <a:t>“</a:t>
            </a:r>
            <a:r>
              <a:rPr lang="en-US" sz="3200" dirty="0">
                <a:solidFill>
                  <a:schemeClr val="tx1"/>
                </a:solidFill>
                <a:highlight>
                  <a:srgbClr val="FFFF00"/>
                </a:highlight>
              </a:rPr>
              <a:t>Intelligent</a:t>
            </a:r>
            <a:r>
              <a:rPr lang="en-US" sz="3200" dirty="0">
                <a:solidFill>
                  <a:schemeClr val="tx1"/>
                </a:solidFill>
              </a:rPr>
              <a:t>”</a:t>
            </a:r>
          </a:p>
          <a:p>
            <a:pPr algn="ctr"/>
            <a:r>
              <a:rPr lang="en-US" sz="3200" dirty="0">
                <a:solidFill>
                  <a:schemeClr val="tx1"/>
                </a:solidFill>
              </a:rPr>
              <a:t>engine</a:t>
            </a:r>
          </a:p>
        </p:txBody>
      </p:sp>
      <p:cxnSp>
        <p:nvCxnSpPr>
          <p:cNvPr id="12" name="Straight Arrow Connector 11">
            <a:extLst>
              <a:ext uri="{FF2B5EF4-FFF2-40B4-BE49-F238E27FC236}">
                <a16:creationId xmlns:a16="http://schemas.microsoft.com/office/drawing/2014/main" id="{9161E4CC-BEF2-4DA6-BEE9-358F2D29AF5F}"/>
              </a:ext>
            </a:extLst>
          </p:cNvPr>
          <p:cNvCxnSpPr>
            <a:cxnSpLocks/>
            <a:endCxn id="7" idx="1"/>
          </p:cNvCxnSpPr>
          <p:nvPr/>
        </p:nvCxnSpPr>
        <p:spPr>
          <a:xfrm flipV="1">
            <a:off x="5959594" y="2055254"/>
            <a:ext cx="1435155" cy="2034146"/>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B7EE521-5D55-47A6-B5F0-59C2B2072988}"/>
              </a:ext>
            </a:extLst>
          </p:cNvPr>
          <p:cNvCxnSpPr>
            <a:cxnSpLocks/>
          </p:cNvCxnSpPr>
          <p:nvPr/>
        </p:nvCxnSpPr>
        <p:spPr>
          <a:xfrm flipV="1">
            <a:off x="5959594" y="2400300"/>
            <a:ext cx="1435155" cy="393700"/>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18719626-4116-4865-9F57-4E1B425CEECE}"/>
              </a:ext>
            </a:extLst>
          </p:cNvPr>
          <p:cNvCxnSpPr>
            <a:cxnSpLocks/>
          </p:cNvCxnSpPr>
          <p:nvPr/>
        </p:nvCxnSpPr>
        <p:spPr>
          <a:xfrm>
            <a:off x="5959594" y="2055254"/>
            <a:ext cx="1435155" cy="345046"/>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897B3934-4E0B-4992-B4E8-324F8C0EBC63}"/>
              </a:ext>
            </a:extLst>
          </p:cNvPr>
          <p:cNvCxnSpPr>
            <a:cxnSpLocks/>
            <a:endCxn id="6" idx="1"/>
          </p:cNvCxnSpPr>
          <p:nvPr/>
        </p:nvCxnSpPr>
        <p:spPr>
          <a:xfrm>
            <a:off x="5959594" y="3156826"/>
            <a:ext cx="1435155" cy="910108"/>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7C430DEC-106B-4144-AF53-1B3AD7B9E0E7}"/>
              </a:ext>
            </a:extLst>
          </p:cNvPr>
          <p:cNvCxnSpPr>
            <a:cxnSpLocks/>
            <a:endCxn id="6" idx="1"/>
          </p:cNvCxnSpPr>
          <p:nvPr/>
        </p:nvCxnSpPr>
        <p:spPr>
          <a:xfrm>
            <a:off x="5959594" y="2400300"/>
            <a:ext cx="1435155" cy="1666634"/>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8" name="Arrow: Right 27">
            <a:extLst>
              <a:ext uri="{FF2B5EF4-FFF2-40B4-BE49-F238E27FC236}">
                <a16:creationId xmlns:a16="http://schemas.microsoft.com/office/drawing/2014/main" id="{18C4424F-A10B-47D6-8AF2-B8C637E6535B}"/>
              </a:ext>
            </a:extLst>
          </p:cNvPr>
          <p:cNvSpPr/>
          <p:nvPr/>
        </p:nvSpPr>
        <p:spPr>
          <a:xfrm>
            <a:off x="7720226" y="4866761"/>
            <a:ext cx="801474" cy="487921"/>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2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0" grpId="0"/>
      <p:bldP spid="11"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22D9-3095-4E2C-B0AE-BE80CDECAD4E}"/>
              </a:ext>
            </a:extLst>
          </p:cNvPr>
          <p:cNvSpPr>
            <a:spLocks noGrp="1"/>
          </p:cNvSpPr>
          <p:nvPr>
            <p:ph type="title"/>
          </p:nvPr>
        </p:nvSpPr>
        <p:spPr>
          <a:xfrm>
            <a:off x="838200" y="0"/>
            <a:ext cx="10515600" cy="1325563"/>
          </a:xfrm>
        </p:spPr>
        <p:txBody>
          <a:bodyPr/>
          <a:lstStyle/>
          <a:p>
            <a:pPr algn="ctr"/>
            <a:r>
              <a:rPr lang="en-US" b="1" dirty="0">
                <a:solidFill>
                  <a:srgbClr val="3366FF"/>
                </a:solidFill>
              </a:rPr>
              <a:t>Server-side Open-Port Analytic Engine</a:t>
            </a:r>
            <a:endParaRPr lang="en-US" dirty="0"/>
          </a:p>
        </p:txBody>
      </p:sp>
      <p:pic>
        <p:nvPicPr>
          <p:cNvPr id="6" name="Picture 5">
            <a:extLst>
              <a:ext uri="{FF2B5EF4-FFF2-40B4-BE49-F238E27FC236}">
                <a16:creationId xmlns:a16="http://schemas.microsoft.com/office/drawing/2014/main" id="{1DDECDC0-FE8E-439D-AD01-19FAED58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23121"/>
            <a:ext cx="24057429" cy="5635672"/>
          </a:xfrm>
          <a:prstGeom prst="rect">
            <a:avLst/>
          </a:prstGeom>
        </p:spPr>
      </p:pic>
      <p:sp>
        <p:nvSpPr>
          <p:cNvPr id="7" name="Rectangle 6">
            <a:extLst>
              <a:ext uri="{FF2B5EF4-FFF2-40B4-BE49-F238E27FC236}">
                <a16:creationId xmlns:a16="http://schemas.microsoft.com/office/drawing/2014/main" id="{783C407D-C178-4552-8E6F-E2F80E324A0C}"/>
              </a:ext>
            </a:extLst>
          </p:cNvPr>
          <p:cNvSpPr/>
          <p:nvPr/>
        </p:nvSpPr>
        <p:spPr>
          <a:xfrm>
            <a:off x="6335485" y="1023121"/>
            <a:ext cx="5007429" cy="5635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8813E3-5699-4C1F-AB6C-0C2F0870BC2C}"/>
              </a:ext>
            </a:extLst>
          </p:cNvPr>
          <p:cNvSpPr/>
          <p:nvPr/>
        </p:nvSpPr>
        <p:spPr>
          <a:xfrm>
            <a:off x="11342914" y="1023121"/>
            <a:ext cx="5007429" cy="5635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B45D84-FD10-447C-BD78-2A9399E0F80E}"/>
              </a:ext>
            </a:extLst>
          </p:cNvPr>
          <p:cNvSpPr>
            <a:spLocks noGrp="1"/>
          </p:cNvSpPr>
          <p:nvPr>
            <p:ph type="sldNum" sz="quarter" idx="12"/>
          </p:nvPr>
        </p:nvSpPr>
        <p:spPr/>
        <p:txBody>
          <a:bodyPr/>
          <a:lstStyle/>
          <a:p>
            <a:fld id="{B3C763C2-00F6-4403-B732-297E5C6890EF}" type="slidenum">
              <a:rPr lang="en-US" smtClean="0"/>
              <a:t>7</a:t>
            </a:fld>
            <a:endParaRPr lang="en-US" dirty="0"/>
          </a:p>
        </p:txBody>
      </p:sp>
      <p:sp>
        <p:nvSpPr>
          <p:cNvPr id="11" name="Rectangle 10">
            <a:extLst>
              <a:ext uri="{FF2B5EF4-FFF2-40B4-BE49-F238E27FC236}">
                <a16:creationId xmlns:a16="http://schemas.microsoft.com/office/drawing/2014/main" id="{A309943A-7716-4F2B-8A63-82347EAE4A3B}"/>
              </a:ext>
            </a:extLst>
          </p:cNvPr>
          <p:cNvSpPr/>
          <p:nvPr/>
        </p:nvSpPr>
        <p:spPr>
          <a:xfrm>
            <a:off x="7581898" y="899807"/>
            <a:ext cx="2743199" cy="535293"/>
          </a:xfrm>
          <a:prstGeom prst="rect">
            <a:avLst/>
          </a:prstGeom>
          <a:noFill/>
          <a:ln w="571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CF39BFE6-87E6-44F5-AB96-66D58E96D297}"/>
              </a:ext>
            </a:extLst>
          </p:cNvPr>
          <p:cNvSpPr/>
          <p:nvPr/>
        </p:nvSpPr>
        <p:spPr>
          <a:xfrm>
            <a:off x="7188198" y="899806"/>
            <a:ext cx="3644902" cy="535293"/>
          </a:xfrm>
          <a:prstGeom prst="rect">
            <a:avLst/>
          </a:prstGeom>
          <a:noFill/>
          <a:ln w="571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39A95827-2011-4C02-9176-9A31D7A8EDC8}"/>
              </a:ext>
            </a:extLst>
          </p:cNvPr>
          <p:cNvSpPr/>
          <p:nvPr/>
        </p:nvSpPr>
        <p:spPr>
          <a:xfrm>
            <a:off x="3791857" y="899805"/>
            <a:ext cx="3612243" cy="1081395"/>
          </a:xfrm>
          <a:prstGeom prst="rect">
            <a:avLst/>
          </a:prstGeom>
          <a:noFill/>
          <a:ln w="571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02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35" presetClass="path" presetSubtype="0" accel="50000" decel="50000" fill="hold" nodeType="withEffect">
                                  <p:stCondLst>
                                    <p:cond delay="0"/>
                                  </p:stCondLst>
                                  <p:childTnLst>
                                    <p:animMotion origin="layout" path="M 1.45833E-6 -3.7037E-6 L -0.44102 -3.7037E-6 " pathEditMode="relative" rAng="0" ptsTypes="AA">
                                      <p:cBhvr>
                                        <p:cTn id="19" dur="1000" fill="hold"/>
                                        <p:tgtEl>
                                          <p:spTgt spid="6"/>
                                        </p:tgtEl>
                                        <p:attrNameLst>
                                          <p:attrName>ppt_x</p:attrName>
                                          <p:attrName>ppt_y</p:attrName>
                                        </p:attrNameLst>
                                      </p:cBhvr>
                                      <p:rCtr x="-22057" y="0"/>
                                    </p:animMotion>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35" presetClass="path" presetSubtype="0" accel="50000" decel="50000" fill="hold" nodeType="withEffect">
                                  <p:stCondLst>
                                    <p:cond delay="0"/>
                                  </p:stCondLst>
                                  <p:childTnLst>
                                    <p:animMotion origin="layout" path="M -0.44102 -3.7037E-6 L -1.07318 -3.7037E-6 " pathEditMode="relative" rAng="0" ptsTypes="AA">
                                      <p:cBhvr>
                                        <p:cTn id="29" dur="1000" fill="hold"/>
                                        <p:tgtEl>
                                          <p:spTgt spid="6"/>
                                        </p:tgtEl>
                                        <p:attrNameLst>
                                          <p:attrName>ppt_x</p:attrName>
                                          <p:attrName>ppt_y</p:attrName>
                                        </p:attrNameLst>
                                      </p:cBhvr>
                                      <p:rCtr x="-31615" y="0"/>
                                    </p:animMotion>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1" grpId="1" animBg="1"/>
      <p:bldP spid="13" grpId="0" animBg="1"/>
      <p:bldP spid="13"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D11E-B744-4D7F-ADF0-4C8231D8D7E3}"/>
              </a:ext>
            </a:extLst>
          </p:cNvPr>
          <p:cNvSpPr>
            <a:spLocks noGrp="1"/>
          </p:cNvSpPr>
          <p:nvPr>
            <p:ph type="title"/>
          </p:nvPr>
        </p:nvSpPr>
        <p:spPr/>
        <p:txBody>
          <a:bodyPr anchor="t"/>
          <a:lstStyle/>
          <a:p>
            <a:pPr algn="ctr"/>
            <a:r>
              <a:rPr lang="en-US" b="1" dirty="0"/>
              <a:t>Crowdsourced Open Port Results</a:t>
            </a:r>
          </a:p>
        </p:txBody>
      </p:sp>
      <p:sp>
        <p:nvSpPr>
          <p:cNvPr id="3" name="Content Placeholder 2">
            <a:extLst>
              <a:ext uri="{FF2B5EF4-FFF2-40B4-BE49-F238E27FC236}">
                <a16:creationId xmlns:a16="http://schemas.microsoft.com/office/drawing/2014/main" id="{844A670C-278A-4ED3-8649-0550AD15CE39}"/>
              </a:ext>
            </a:extLst>
          </p:cNvPr>
          <p:cNvSpPr>
            <a:spLocks noGrp="1"/>
          </p:cNvSpPr>
          <p:nvPr>
            <p:ph idx="1"/>
          </p:nvPr>
        </p:nvSpPr>
        <p:spPr>
          <a:xfrm>
            <a:off x="185740" y="1411025"/>
            <a:ext cx="4353397" cy="4754826"/>
          </a:xfrm>
        </p:spPr>
        <p:txBody>
          <a:bodyPr>
            <a:normAutofit/>
          </a:bodyPr>
          <a:lstStyle/>
          <a:p>
            <a:r>
              <a:rPr lang="en-US" sz="3200" dirty="0">
                <a:highlight>
                  <a:srgbClr val="FFFF00"/>
                </a:highlight>
              </a:rPr>
              <a:t>The ten-month data:</a:t>
            </a:r>
          </a:p>
          <a:p>
            <a:pPr lvl="1"/>
            <a:r>
              <a:rPr lang="en-US" sz="2800" dirty="0">
                <a:solidFill>
                  <a:srgbClr val="3366FF"/>
                </a:solidFill>
              </a:rPr>
              <a:t>3,293 user phones </a:t>
            </a:r>
            <a:r>
              <a:rPr lang="en-US" sz="2800" dirty="0"/>
              <a:t>from 136 different countries</a:t>
            </a:r>
          </a:p>
          <a:p>
            <a:pPr lvl="1"/>
            <a:r>
              <a:rPr lang="en-US" sz="2800" dirty="0">
                <a:solidFill>
                  <a:srgbClr val="3366FF"/>
                </a:solidFill>
              </a:rPr>
              <a:t>26% are from US</a:t>
            </a:r>
            <a:r>
              <a:rPr lang="en-US" sz="2800" dirty="0"/>
              <a:t>, while diverse for others</a:t>
            </a:r>
          </a:p>
          <a:p>
            <a:r>
              <a:rPr lang="en-US" sz="3200" dirty="0">
                <a:highlight>
                  <a:srgbClr val="FFFF00"/>
                </a:highlight>
              </a:rPr>
              <a:t>40M port monitoring records:</a:t>
            </a:r>
          </a:p>
          <a:p>
            <a:pPr lvl="1"/>
            <a:r>
              <a:rPr lang="en-US" sz="2800" dirty="0">
                <a:solidFill>
                  <a:srgbClr val="3366FF"/>
                </a:solidFill>
              </a:rPr>
              <a:t>2,778 open-port apps</a:t>
            </a:r>
          </a:p>
          <a:p>
            <a:pPr lvl="1"/>
            <a:r>
              <a:rPr lang="en-US" sz="2800" dirty="0"/>
              <a:t>And their </a:t>
            </a:r>
            <a:r>
              <a:rPr lang="en-US" sz="2800" dirty="0">
                <a:solidFill>
                  <a:srgbClr val="3366FF"/>
                </a:solidFill>
              </a:rPr>
              <a:t>4,954 open ports</a:t>
            </a:r>
          </a:p>
        </p:txBody>
      </p:sp>
      <p:sp>
        <p:nvSpPr>
          <p:cNvPr id="4" name="Slide Number Placeholder 3">
            <a:extLst>
              <a:ext uri="{FF2B5EF4-FFF2-40B4-BE49-F238E27FC236}">
                <a16:creationId xmlns:a16="http://schemas.microsoft.com/office/drawing/2014/main" id="{775E6F03-5DD8-4279-9487-88FFAECBDCE8}"/>
              </a:ext>
            </a:extLst>
          </p:cNvPr>
          <p:cNvSpPr>
            <a:spLocks noGrp="1"/>
          </p:cNvSpPr>
          <p:nvPr>
            <p:ph type="sldNum" sz="quarter" idx="12"/>
          </p:nvPr>
        </p:nvSpPr>
        <p:spPr/>
        <p:txBody>
          <a:bodyPr/>
          <a:lstStyle/>
          <a:p>
            <a:fld id="{B3C763C2-00F6-4403-B732-297E5C6890EF}" type="slidenum">
              <a:rPr lang="en-US" smtClean="0"/>
              <a:t>8</a:t>
            </a:fld>
            <a:endParaRPr lang="en-US" dirty="0"/>
          </a:p>
        </p:txBody>
      </p:sp>
      <p:sp>
        <p:nvSpPr>
          <p:cNvPr id="11" name="Content Placeholder 2">
            <a:extLst>
              <a:ext uri="{FF2B5EF4-FFF2-40B4-BE49-F238E27FC236}">
                <a16:creationId xmlns:a16="http://schemas.microsoft.com/office/drawing/2014/main" id="{220F25C2-AA74-4C4C-AC3F-564DC83F3A7A}"/>
              </a:ext>
            </a:extLst>
          </p:cNvPr>
          <p:cNvSpPr txBox="1">
            <a:spLocks/>
          </p:cNvSpPr>
          <p:nvPr/>
        </p:nvSpPr>
        <p:spPr>
          <a:xfrm>
            <a:off x="4271734" y="1411023"/>
            <a:ext cx="4533900" cy="4891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highlight>
                  <a:srgbClr val="FFFF00"/>
                </a:highlight>
              </a:rPr>
              <a:t>The effectiveness:</a:t>
            </a:r>
          </a:p>
          <a:p>
            <a:pPr lvl="1"/>
            <a:r>
              <a:rPr lang="en-US" sz="2800" dirty="0">
                <a:solidFill>
                  <a:srgbClr val="3366FF"/>
                </a:solidFill>
              </a:rPr>
              <a:t>Discovered 2,284 apps </a:t>
            </a:r>
            <a:r>
              <a:rPr lang="en-US" sz="2800" dirty="0"/>
              <a:t>with TCP open ports, </a:t>
            </a:r>
            <a:br>
              <a:rPr lang="en-US" sz="2800" dirty="0"/>
            </a:br>
            <a:r>
              <a:rPr lang="en-US" sz="2800" b="1" dirty="0"/>
              <a:t>vs. </a:t>
            </a:r>
            <a:r>
              <a:rPr lang="en-US" sz="2800" dirty="0">
                <a:solidFill>
                  <a:srgbClr val="3366FF"/>
                </a:solidFill>
              </a:rPr>
              <a:t>1,632 apps detected </a:t>
            </a:r>
            <a:r>
              <a:rPr lang="en-US" sz="2800" dirty="0"/>
              <a:t>in state-of-the-art research </a:t>
            </a:r>
            <a:r>
              <a:rPr lang="en-US" sz="2800" dirty="0">
                <a:solidFill>
                  <a:schemeClr val="bg1">
                    <a:lumMod val="50000"/>
                  </a:schemeClr>
                </a:solidFill>
              </a:rPr>
              <a:t>[EuroS&amp;P’17]</a:t>
            </a:r>
            <a:r>
              <a:rPr lang="en-US" sz="2800" dirty="0"/>
              <a:t>.</a:t>
            </a:r>
          </a:p>
          <a:p>
            <a:pPr lvl="1"/>
            <a:r>
              <a:rPr lang="en-US" sz="2800" dirty="0"/>
              <a:t>In a controlled set of apps with TCP open ports, </a:t>
            </a:r>
            <a:r>
              <a:rPr lang="en-US" sz="2800" dirty="0">
                <a:solidFill>
                  <a:srgbClr val="3366FF"/>
                </a:solidFill>
              </a:rPr>
              <a:t>25.1% </a:t>
            </a:r>
            <a:r>
              <a:rPr lang="en-US" sz="2800" dirty="0"/>
              <a:t>of them </a:t>
            </a:r>
            <a:r>
              <a:rPr lang="en-US" sz="2800" dirty="0">
                <a:solidFill>
                  <a:srgbClr val="3366FF"/>
                </a:solidFill>
              </a:rPr>
              <a:t>use dynamic or obfuscated codes for open ports</a:t>
            </a:r>
            <a:r>
              <a:rPr lang="en-US" sz="2800" dirty="0"/>
              <a:t>.</a:t>
            </a:r>
          </a:p>
        </p:txBody>
      </p:sp>
      <p:sp>
        <p:nvSpPr>
          <p:cNvPr id="12" name="Content Placeholder 2">
            <a:extLst>
              <a:ext uri="{FF2B5EF4-FFF2-40B4-BE49-F238E27FC236}">
                <a16:creationId xmlns:a16="http://schemas.microsoft.com/office/drawing/2014/main" id="{826E2AA0-5AAD-412F-8782-3AAD1D9B0150}"/>
              </a:ext>
            </a:extLst>
          </p:cNvPr>
          <p:cNvSpPr txBox="1">
            <a:spLocks/>
          </p:cNvSpPr>
          <p:nvPr/>
        </p:nvSpPr>
        <p:spPr>
          <a:xfrm>
            <a:off x="8311918" y="1411023"/>
            <a:ext cx="3583214" cy="4634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highlight>
                  <a:srgbClr val="FFFF00"/>
                </a:highlight>
              </a:rPr>
              <a:t>The pervasiveness:</a:t>
            </a:r>
          </a:p>
          <a:p>
            <a:pPr lvl="1"/>
            <a:r>
              <a:rPr lang="en-US" sz="2800" dirty="0"/>
              <a:t>Correlated with </a:t>
            </a:r>
            <a:r>
              <a:rPr lang="en-US" sz="2800" dirty="0">
                <a:solidFill>
                  <a:srgbClr val="3366FF"/>
                </a:solidFill>
              </a:rPr>
              <a:t>top 3,216 apps</a:t>
            </a:r>
            <a:r>
              <a:rPr lang="en-US" sz="2800" dirty="0"/>
              <a:t> from Google Play, </a:t>
            </a:r>
            <a:r>
              <a:rPr lang="en-US" sz="2800" dirty="0">
                <a:solidFill>
                  <a:srgbClr val="3366FF"/>
                </a:solidFill>
              </a:rPr>
              <a:t>492 of them </a:t>
            </a:r>
            <a:r>
              <a:rPr lang="en-US" sz="2800" dirty="0"/>
              <a:t>are with open ports.</a:t>
            </a:r>
          </a:p>
          <a:p>
            <a:pPr lvl="1"/>
            <a:endParaRPr lang="en-US" sz="2800" dirty="0"/>
          </a:p>
          <a:p>
            <a:pPr lvl="1"/>
            <a:r>
              <a:rPr lang="en-US" sz="2800" b="1" dirty="0"/>
              <a:t>Pervasiveness:</a:t>
            </a:r>
            <a:br>
              <a:rPr lang="en-US" sz="2800" b="1" dirty="0"/>
            </a:br>
            <a:r>
              <a:rPr lang="en-US" sz="2800" b="1" dirty="0"/>
              <a:t>15.3%.</a:t>
            </a:r>
          </a:p>
        </p:txBody>
      </p:sp>
    </p:spTree>
    <p:extLst>
      <p:ext uri="{BB962C8B-B14F-4D97-AF65-F5344CB8AC3E}">
        <p14:creationId xmlns:p14="http://schemas.microsoft.com/office/powerpoint/2010/main" val="2755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7EF-9DC5-40FA-B8FC-2FF632D0807C}"/>
              </a:ext>
            </a:extLst>
          </p:cNvPr>
          <p:cNvSpPr>
            <a:spLocks noGrp="1"/>
          </p:cNvSpPr>
          <p:nvPr>
            <p:ph type="title"/>
          </p:nvPr>
        </p:nvSpPr>
        <p:spPr/>
        <p:txBody>
          <a:bodyPr anchor="t"/>
          <a:lstStyle/>
          <a:p>
            <a:pPr algn="ctr"/>
            <a:r>
              <a:rPr lang="en-US" b="1" dirty="0">
                <a:solidFill>
                  <a:srgbClr val="3366FF"/>
                </a:solidFill>
              </a:rPr>
              <a:t>Open Ports in 925 Popular Apps</a:t>
            </a:r>
          </a:p>
        </p:txBody>
      </p:sp>
      <p:pic>
        <p:nvPicPr>
          <p:cNvPr id="5" name="Picture 4">
            <a:extLst>
              <a:ext uri="{FF2B5EF4-FFF2-40B4-BE49-F238E27FC236}">
                <a16:creationId xmlns:a16="http://schemas.microsoft.com/office/drawing/2014/main" id="{7ADB13BB-8EA4-4265-AEB6-A667BB54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53" y="1079233"/>
            <a:ext cx="4871726" cy="5589409"/>
          </a:xfrm>
          <a:prstGeom prst="rect">
            <a:avLst/>
          </a:prstGeom>
        </p:spPr>
      </p:pic>
      <p:pic>
        <p:nvPicPr>
          <p:cNvPr id="6" name="Picture 5">
            <a:extLst>
              <a:ext uri="{FF2B5EF4-FFF2-40B4-BE49-F238E27FC236}">
                <a16:creationId xmlns:a16="http://schemas.microsoft.com/office/drawing/2014/main" id="{713E7A02-818E-4B3C-B9BB-4C3E64326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23" y="1061401"/>
            <a:ext cx="5268620" cy="5583948"/>
          </a:xfrm>
          <a:prstGeom prst="rect">
            <a:avLst/>
          </a:prstGeom>
        </p:spPr>
      </p:pic>
      <p:sp>
        <p:nvSpPr>
          <p:cNvPr id="4" name="Slide Number Placeholder 3">
            <a:extLst>
              <a:ext uri="{FF2B5EF4-FFF2-40B4-BE49-F238E27FC236}">
                <a16:creationId xmlns:a16="http://schemas.microsoft.com/office/drawing/2014/main" id="{EFA9E428-2DBF-42A6-B0E5-35756ED1A7A0}"/>
              </a:ext>
            </a:extLst>
          </p:cNvPr>
          <p:cNvSpPr>
            <a:spLocks noGrp="1"/>
          </p:cNvSpPr>
          <p:nvPr>
            <p:ph type="sldNum" sz="quarter" idx="12"/>
          </p:nvPr>
        </p:nvSpPr>
        <p:spPr/>
        <p:txBody>
          <a:bodyPr/>
          <a:lstStyle/>
          <a:p>
            <a:fld id="{B3C763C2-00F6-4403-B732-297E5C6890EF}" type="slidenum">
              <a:rPr lang="en-US" smtClean="0"/>
              <a:t>9</a:t>
            </a:fld>
            <a:endParaRPr lang="en-US" dirty="0"/>
          </a:p>
        </p:txBody>
      </p:sp>
    </p:spTree>
    <p:extLst>
      <p:ext uri="{BB962C8B-B14F-4D97-AF65-F5344CB8AC3E}">
        <p14:creationId xmlns:p14="http://schemas.microsoft.com/office/powerpoint/2010/main" val="30170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7319</TotalTime>
  <Words>1980</Words>
  <Application>Microsoft Macintosh PowerPoint</Application>
  <PresentationFormat>Widescreen</PresentationFormat>
  <Paragraphs>228</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宋体</vt:lpstr>
      <vt:lpstr>Arial</vt:lpstr>
      <vt:lpstr>Calibri</vt:lpstr>
      <vt:lpstr>Calibri Light</vt:lpstr>
      <vt:lpstr>Times New Roman</vt:lpstr>
      <vt:lpstr>Wingdings 2</vt:lpstr>
      <vt:lpstr>Office Theme</vt:lpstr>
      <vt:lpstr>Understanding Open Ports in Android Applications: Discovery, Diagnosis, and Security Assessment</vt:lpstr>
      <vt:lpstr>PowerPoint Presentation</vt:lpstr>
      <vt:lpstr>The First Step: Discovering Open Ports in Apps</vt:lpstr>
      <vt:lpstr>NetMon: On-device Open Port Monitoring</vt:lpstr>
      <vt:lpstr>Port Monitoring Mechanism</vt:lpstr>
      <vt:lpstr>Server-side Open-Port Analytic Engine</vt:lpstr>
      <vt:lpstr>Server-side Open-Port Analytic Engine</vt:lpstr>
      <vt:lpstr>Crowdsourced Open Port Results</vt:lpstr>
      <vt:lpstr>Open Ports in 925 Popular Apps</vt:lpstr>
      <vt:lpstr>Open Ports in 755 Built-in Apps</vt:lpstr>
      <vt:lpstr>While crowdsourcing is effective in discovering open ports, it does not reveal the code-level information for more in-depth understanding or diagnosis.</vt:lpstr>
      <vt:lpstr>Open Port Diagnosis via Static Analysis</vt:lpstr>
      <vt:lpstr>Diagnosis I: Open-Port SDKs</vt:lpstr>
      <vt:lpstr>Diagnosis II: Insecure API Usages</vt:lpstr>
      <vt:lpstr>In the last phase of our pipeline,  we perform three novel  security assessments of open ports.</vt:lpstr>
      <vt:lpstr>Vulnerability Patterns Identified in Open Ports</vt:lpstr>
      <vt:lpstr>Denial-of-Service Attack Evaluation </vt:lpstr>
      <vt:lpstr>Inter-device Connectivity Measurement</vt:lpstr>
      <vt:lpstr>Conclusion &amp; Takeaway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MopEye: Opportunistic Monitoring of Per-app Mobile Network Performance</dc:title>
  <dc:creator>dao</dc:creator>
  <cp:lastModifiedBy>Daoyuan Wu</cp:lastModifiedBy>
  <cp:revision>1610</cp:revision>
  <dcterms:created xsi:type="dcterms:W3CDTF">2017-06-24T13:04:30Z</dcterms:created>
  <dcterms:modified xsi:type="dcterms:W3CDTF">2019-02-26T22:33:28Z</dcterms:modified>
</cp:coreProperties>
</file>